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329" r:id="rId3"/>
    <p:sldId id="268" r:id="rId4"/>
    <p:sldId id="363" r:id="rId5"/>
    <p:sldId id="364" r:id="rId6"/>
    <p:sldId id="365" r:id="rId7"/>
    <p:sldId id="366" r:id="rId8"/>
    <p:sldId id="367" r:id="rId9"/>
    <p:sldId id="370" r:id="rId10"/>
    <p:sldId id="368" r:id="rId11"/>
    <p:sldId id="369" r:id="rId12"/>
    <p:sldId id="361" r:id="rId13"/>
    <p:sldId id="371" r:id="rId14"/>
    <p:sldId id="299" r:id="rId1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7F7F7F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166" y="-739"/>
      </p:cViewPr>
      <p:guideLst>
        <p:guide orient="horz" pos="20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7E5A-A66F-42EF-82AC-E3775DB1B331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106A-B760-41AA-AB34-C104466085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FE6C-8661-48FE-8830-E8D5DBDD93EB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B723-E247-469A-BF7A-121BCF256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0C63-FDCB-47C4-9EB9-FDEA1C7BCE01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E3D1-B00C-4648-B004-CE5CA6EC9A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7FDF-D23C-4336-A30A-45D797BC1803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8103-B99F-426F-A284-0C41B9C617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9C61-6547-46FA-AC2E-66B8A4E7FCC3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7775-44D8-4658-9159-00B5ED6F48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53BD-25B8-4C67-9E2E-F3A8EE90D2F5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2ACC-73A2-4929-B7BC-E3079A10B8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AEFA-49FF-4E20-BEC4-D6E6E3CE239A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DB19-AB52-449F-9087-EE15A582D2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EEBD-C21A-48C5-8B18-0C86C1FB3F1F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749B-0B9E-475D-8ABE-F4FA1972F6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022B-0F4B-4843-9831-9D5DC8514EB8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863D-421F-4AC5-B7A7-E253461EAD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3D03-DB73-4BC9-BF18-DC8767169D22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9074-2A34-46E1-84C2-861AEAE929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A55A-4769-4A89-B052-A71F30FA43CA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AFCC-60DD-4F07-91A1-B1E3A48DEB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EDF040-BFF5-4B3E-8A83-D6D3FE643A31}" type="datetimeFigureOut">
              <a:rPr lang="zh-CN" altLang="en-US"/>
              <a:pPr>
                <a:defRPr/>
              </a:pPr>
              <a:t>2021-10-27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22D7BD-F007-41A3-8DAA-7C53892CC2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0" y="-10795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1795463"/>
            <a:ext cx="12192000" cy="3267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992120" y="2767330"/>
            <a:ext cx="754253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微软雅黑" panose="020B0503020204020204" pitchFamily="34" charset="-122"/>
                <a:sym typeface="+mn-lt"/>
              </a:rPr>
              <a:t>太原工业学院测试中心简介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微软雅黑" panose="020B0503020204020204" pitchFamily="34" charset="-122"/>
                <a:sym typeface="+mn-lt"/>
              </a:rPr>
              <a:t> </a:t>
            </a:r>
            <a:endParaRPr lang="zh-CN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800975" y="5308600"/>
            <a:ext cx="393858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汇报人： </a:t>
            </a:r>
          </a:p>
          <a:p>
            <a:pPr algn="r"/>
            <a:endParaRPr lang="zh-CN" altLang="en-US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rcRect t="12823" r="3619"/>
          <a:stretch>
            <a:fillRect/>
          </a:stretch>
        </p:blipFill>
        <p:spPr bwMode="auto">
          <a:xfrm>
            <a:off x="1039813" y="2767013"/>
            <a:ext cx="16859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6638" y="2543175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3.7037E-7 L 0.00208 -0.0039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08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6 -3.33333E-6 L -0.00521 0.004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484" name="文本框 73"/>
          <p:cNvSpPr txBox="1">
            <a:spLocks noChangeArrowheads="1"/>
          </p:cNvSpPr>
          <p:nvPr/>
        </p:nvSpPr>
        <p:spPr bwMode="auto">
          <a:xfrm>
            <a:off x="2243138" y="396875"/>
            <a:ext cx="6221412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七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透射电子显微镜 </a:t>
            </a:r>
          </a:p>
          <a:p>
            <a:r>
              <a:rPr lang="en-US" altLang="zh-CN" b="1">
                <a:sym typeface="+mn-lt"/>
              </a:rPr>
              <a:t>        Field emission transmission electron microscopy</a:t>
            </a:r>
            <a:r>
              <a:rPr lang="en-US" altLang="zh-CN">
                <a:sym typeface="+mn-lt"/>
              </a:rPr>
              <a:t> </a:t>
            </a:r>
            <a:endParaRPr lang="zh-CN" altLang="en-US"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087438"/>
            <a:ext cx="6465887" cy="127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2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仪器介绍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533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2930525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253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350" y="1328738"/>
            <a:ext cx="3519488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文本框 73"/>
          <p:cNvSpPr txBox="1">
            <a:spLocks noChangeArrowheads="1"/>
          </p:cNvSpPr>
          <p:nvPr/>
        </p:nvSpPr>
        <p:spPr bwMode="auto">
          <a:xfrm>
            <a:off x="455613" y="5926138"/>
            <a:ext cx="46450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仪器型号：</a:t>
            </a:r>
            <a:r>
              <a:rPr lang="zh-CN" altLang="en-US">
                <a:sym typeface="+mn-lt"/>
              </a:rPr>
              <a:t> </a:t>
            </a:r>
            <a:r>
              <a:rPr lang="en-US" altLang="zh-CN" b="1">
                <a:sym typeface="+mn-lt"/>
              </a:rPr>
              <a:t>JEM-F200</a:t>
            </a:r>
            <a:r>
              <a:rPr lang="en-US" altLang="zh-CN">
                <a:sym typeface="+mn-lt"/>
              </a:rPr>
              <a:t> </a:t>
            </a:r>
          </a:p>
          <a:p>
            <a:r>
              <a:rPr lang="zh-CN" altLang="en-US" b="1">
                <a:sym typeface="+mn-lt"/>
              </a:rPr>
              <a:t>生产厂家：</a:t>
            </a:r>
            <a:r>
              <a:rPr lang="en-US" altLang="zh-CN" b="1">
                <a:sym typeface="+mn-lt"/>
              </a:rPr>
              <a:t>JEOL</a:t>
            </a:r>
            <a:r>
              <a:rPr lang="en-US" altLang="zh-CN">
                <a:sym typeface="+mn-lt"/>
              </a:rPr>
              <a:t> 日本电子株式会社 (</a:t>
            </a:r>
            <a:r>
              <a:rPr lang="zh-CN" altLang="en-US">
                <a:sym typeface="+mn-lt"/>
              </a:rPr>
              <a:t>日本</a:t>
            </a:r>
            <a:r>
              <a:rPr lang="en-US" altLang="zh-CN">
                <a:sym typeface="+mn-lt"/>
              </a:rPr>
              <a:t>)</a:t>
            </a:r>
            <a:endParaRPr lang="zh-CN" altLang="en-US">
              <a:sym typeface="+mn-lt"/>
            </a:endParaRPr>
          </a:p>
        </p:txBody>
      </p:sp>
      <p:sp>
        <p:nvSpPr>
          <p:cNvPr id="22537" name="文本框 62"/>
          <p:cNvSpPr txBox="1">
            <a:spLocks noChangeArrowheads="1"/>
          </p:cNvSpPr>
          <p:nvPr/>
        </p:nvSpPr>
        <p:spPr bwMode="auto">
          <a:xfrm>
            <a:off x="5229225" y="1581150"/>
            <a:ext cx="5937250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+mn-lt"/>
              </a:rPr>
              <a:t>主要功能用途</a:t>
            </a:r>
            <a:r>
              <a:rPr lang="en-US" altLang="zh-CN" b="1">
                <a:latin typeface="宋体" panose="02010600030101010101" pitchFamily="2" charset="-122"/>
                <a:sym typeface="+mn-lt"/>
              </a:rPr>
              <a:t>:</a:t>
            </a:r>
          </a:p>
          <a:p>
            <a:endParaRPr lang="en-US" altLang="zh-CN">
              <a:latin typeface="宋体" panose="02010600030101010101" pitchFamily="2" charset="-122"/>
              <a:sym typeface="+mn-lt"/>
            </a:endParaRPr>
          </a:p>
          <a:p>
            <a:r>
              <a:rPr lang="zh-CN" altLang="en-US">
                <a:sym typeface="+mn-lt"/>
              </a:rPr>
              <a:t>    JEOL JEM-F200 对金属、矿物、半导体、陶瓷、生物、高分子、复合材料、催化剂等材料进行微观形貌、晶体结构、晶体缺陷、晶粒晶向及成份分析。 </a:t>
            </a:r>
            <a:endParaRPr lang="en-US" altLang="zh-CN">
              <a:sym typeface="+mn-lt"/>
            </a:endParaRPr>
          </a:p>
        </p:txBody>
      </p:sp>
      <p:sp>
        <p:nvSpPr>
          <p:cNvPr id="22538" name="文本框 61"/>
          <p:cNvSpPr txBox="1">
            <a:spLocks noChangeArrowheads="1"/>
          </p:cNvSpPr>
          <p:nvPr/>
        </p:nvSpPr>
        <p:spPr bwMode="auto">
          <a:xfrm>
            <a:off x="5249863" y="3525838"/>
            <a:ext cx="6340475" cy="2014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技术指标：</a:t>
            </a:r>
          </a:p>
          <a:p>
            <a:endParaRPr lang="zh-CN" altLang="en-US" b="1">
              <a:sym typeface="+mn-lt"/>
            </a:endParaRPr>
          </a:p>
          <a:p>
            <a:r>
              <a:rPr lang="en-US" altLang="zh-CN">
                <a:sym typeface="+mn-lt"/>
              </a:rPr>
              <a:t>1. </a:t>
            </a:r>
            <a:r>
              <a:rPr lang="zh-CN" altLang="en-US">
                <a:sym typeface="+mn-lt"/>
              </a:rPr>
              <a:t>分辨率：</a:t>
            </a:r>
            <a:r>
              <a:rPr lang="en-US" altLang="zh-CN">
                <a:sym typeface="+mn-lt"/>
              </a:rPr>
              <a:t>0.10nm(TEM</a:t>
            </a:r>
            <a:r>
              <a:rPr lang="zh-CN" altLang="en-US">
                <a:sym typeface="+mn-lt"/>
              </a:rPr>
              <a:t>模式</a:t>
            </a:r>
            <a:r>
              <a:rPr lang="en-US" altLang="zh-CN">
                <a:sym typeface="+mn-lt"/>
              </a:rPr>
              <a:t>)</a:t>
            </a:r>
            <a:r>
              <a:rPr lang="zh-CN" altLang="en-US">
                <a:sym typeface="+mn-lt"/>
              </a:rPr>
              <a:t>，</a:t>
            </a:r>
            <a:r>
              <a:rPr lang="en-US" altLang="zh-CN">
                <a:sym typeface="+mn-lt"/>
              </a:rPr>
              <a:t>0.14nm(STEM</a:t>
            </a:r>
            <a:r>
              <a:rPr lang="zh-CN" altLang="en-US">
                <a:sym typeface="+mn-lt"/>
              </a:rPr>
              <a:t>模式</a:t>
            </a:r>
            <a:r>
              <a:rPr lang="en-US" altLang="zh-CN">
                <a:sym typeface="+mn-lt"/>
              </a:rPr>
              <a:t>)</a:t>
            </a:r>
          </a:p>
          <a:p>
            <a:r>
              <a:rPr lang="en-US" altLang="zh-CN">
                <a:sym typeface="+mn-lt"/>
              </a:rPr>
              <a:t>2. </a:t>
            </a:r>
            <a:r>
              <a:rPr lang="zh-CN" altLang="en-US">
                <a:sym typeface="+mn-lt"/>
              </a:rPr>
              <a:t>加速电压：</a:t>
            </a:r>
            <a:r>
              <a:rPr lang="en-US" altLang="zh-CN">
                <a:sym typeface="+mn-lt"/>
              </a:rPr>
              <a:t>200kV~80kV</a:t>
            </a:r>
          </a:p>
          <a:p>
            <a:r>
              <a:rPr lang="en-US" altLang="zh-CN">
                <a:sym typeface="+mn-lt"/>
              </a:rPr>
              <a:t>3. </a:t>
            </a:r>
            <a:r>
              <a:rPr lang="zh-CN" altLang="en-US">
                <a:sym typeface="+mn-lt"/>
              </a:rPr>
              <a:t>放大倍数：</a:t>
            </a:r>
            <a:r>
              <a:rPr lang="en-US" altLang="zh-CN">
                <a:sym typeface="+mn-lt"/>
              </a:rPr>
              <a:t>20~2,000,000</a:t>
            </a:r>
            <a:r>
              <a:rPr lang="zh-CN" altLang="en-US">
                <a:sym typeface="+mn-lt"/>
              </a:rPr>
              <a:t>倍</a:t>
            </a:r>
          </a:p>
          <a:p>
            <a:r>
              <a:rPr lang="en-US" altLang="zh-CN">
                <a:sym typeface="+mn-lt"/>
              </a:rPr>
              <a:t>4. </a:t>
            </a:r>
            <a:r>
              <a:rPr lang="zh-CN" altLang="en-US">
                <a:sym typeface="+mn-lt"/>
              </a:rPr>
              <a:t>主要配件：可插拔式背散射电子探头</a:t>
            </a:r>
            <a:r>
              <a:rPr lang="en-US" altLang="zh-CN">
                <a:sym typeface="+mn-lt"/>
              </a:rPr>
              <a:t>(RBED)</a:t>
            </a:r>
            <a:r>
              <a:rPr lang="zh-CN" altLang="en-US">
                <a:sym typeface="+mn-lt"/>
              </a:rPr>
              <a:t>、能谱仪</a:t>
            </a:r>
            <a:r>
              <a:rPr lang="en-US" altLang="zh-CN">
                <a:sym typeface="+mn-lt"/>
              </a:rPr>
              <a:t>(EDS) </a:t>
            </a:r>
            <a:endParaRPr lang="zh-CN" altLang="en-US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20484" grpId="0"/>
      <p:bldP spid="368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484" name="文本框 73"/>
          <p:cNvSpPr txBox="1">
            <a:spLocks noChangeArrowheads="1"/>
          </p:cNvSpPr>
          <p:nvPr/>
        </p:nvSpPr>
        <p:spPr bwMode="auto">
          <a:xfrm>
            <a:off x="2243138" y="368300"/>
            <a:ext cx="6221412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八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显微共聚焦拉曼光谱仪 </a:t>
            </a:r>
          </a:p>
          <a:p>
            <a:r>
              <a:rPr lang="en-US" altLang="zh-CN" b="1">
                <a:sym typeface="+mn-lt"/>
              </a:rPr>
              <a:t>        Raman Microscopy</a:t>
            </a:r>
            <a:r>
              <a:rPr lang="en-US" altLang="zh-CN">
                <a:sym typeface="+mn-lt"/>
              </a:rPr>
              <a:t> </a:t>
            </a:r>
            <a:endParaRPr lang="zh-CN" altLang="en-US"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087438"/>
            <a:ext cx="6465887" cy="127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6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仪器介绍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557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2930525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6869" name="文本框 73"/>
          <p:cNvSpPr txBox="1">
            <a:spLocks noChangeArrowheads="1"/>
          </p:cNvSpPr>
          <p:nvPr/>
        </p:nvSpPr>
        <p:spPr bwMode="auto">
          <a:xfrm>
            <a:off x="715963" y="5775325"/>
            <a:ext cx="46450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仪器型号：</a:t>
            </a:r>
            <a:r>
              <a:rPr lang="en-US" altLang="zh-CN" b="1">
                <a:sym typeface="+mn-lt"/>
              </a:rPr>
              <a:t>Invia-Qontor </a:t>
            </a:r>
          </a:p>
          <a:p>
            <a:r>
              <a:rPr lang="zh-CN" altLang="en-US" b="1">
                <a:sym typeface="+mn-lt"/>
              </a:rPr>
              <a:t>生产厂家：</a:t>
            </a:r>
            <a:r>
              <a:rPr lang="en-US" altLang="zh-CN">
                <a:sym typeface="+mn-lt"/>
              </a:rPr>
              <a:t>Renishaw </a:t>
            </a:r>
            <a:r>
              <a:rPr lang="zh-CN" altLang="en-US">
                <a:sym typeface="+mn-lt"/>
              </a:rPr>
              <a:t>雷尼绍</a:t>
            </a:r>
            <a:r>
              <a:rPr lang="en-US" altLang="zh-CN">
                <a:sym typeface="+mn-lt"/>
              </a:rPr>
              <a:t>(</a:t>
            </a:r>
            <a:r>
              <a:rPr lang="zh-CN" altLang="en-US">
                <a:sym typeface="+mn-lt"/>
              </a:rPr>
              <a:t>英国</a:t>
            </a:r>
            <a:r>
              <a:rPr lang="en-US" altLang="zh-CN">
                <a:sym typeface="+mn-lt"/>
              </a:rPr>
              <a:t>) </a:t>
            </a:r>
            <a:endParaRPr lang="zh-CN" altLang="en-US">
              <a:sym typeface="+mn-lt"/>
            </a:endParaRPr>
          </a:p>
        </p:txBody>
      </p:sp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1570038"/>
            <a:ext cx="5041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文本框 62"/>
          <p:cNvSpPr txBox="1">
            <a:spLocks noChangeArrowheads="1"/>
          </p:cNvSpPr>
          <p:nvPr/>
        </p:nvSpPr>
        <p:spPr bwMode="auto">
          <a:xfrm>
            <a:off x="5868988" y="1511300"/>
            <a:ext cx="5937250" cy="2014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b="1">
                <a:latin typeface="宋体" panose="02010600030101010101" pitchFamily="2" charset="-122"/>
                <a:sym typeface="+mn-lt"/>
              </a:rPr>
              <a:t>主要功能用途</a:t>
            </a:r>
            <a:r>
              <a:rPr lang="en-US" altLang="zh-CN" b="1">
                <a:latin typeface="宋体" panose="02010600030101010101" pitchFamily="2" charset="-122"/>
                <a:sym typeface="+mn-lt"/>
              </a:rPr>
              <a:t>:</a:t>
            </a:r>
          </a:p>
          <a:p>
            <a:pPr marL="342900" indent="-342900"/>
            <a:endParaRPr lang="en-US" altLang="zh-CN">
              <a:latin typeface="宋体" panose="02010600030101010101" pitchFamily="2" charset="-122"/>
              <a:sym typeface="+mn-lt"/>
            </a:endParaRPr>
          </a:p>
          <a:p>
            <a:pPr marL="342900" indent="-342900"/>
            <a:r>
              <a:rPr lang="zh-CN" altLang="en-US">
                <a:sym typeface="+mn-lt"/>
              </a:rPr>
              <a:t>1</a:t>
            </a:r>
            <a:r>
              <a:rPr lang="en-US" altLang="zh-CN">
                <a:sym typeface="+mn-lt"/>
              </a:rPr>
              <a:t>. </a:t>
            </a:r>
            <a:r>
              <a:rPr lang="zh-CN" altLang="zh-CN">
                <a:sym typeface="+mn-lt"/>
              </a:rPr>
              <a:t>有机化学：鉴定化学键、官能团、分子异构体；</a:t>
            </a:r>
          </a:p>
          <a:p>
            <a:pPr marL="342900" indent="-342900"/>
            <a:r>
              <a:rPr lang="zh-CN" altLang="en-US">
                <a:sym typeface="+mn-lt"/>
              </a:rPr>
              <a:t>2</a:t>
            </a:r>
            <a:r>
              <a:rPr lang="en-US" altLang="zh-CN">
                <a:sym typeface="+mn-lt"/>
              </a:rPr>
              <a:t>. </a:t>
            </a:r>
            <a:r>
              <a:rPr lang="zh-CN" altLang="zh-CN">
                <a:sym typeface="+mn-lt"/>
              </a:rPr>
              <a:t>无机化学：配位化合物的组成、结构，鉴定无机化合物的晶型结构；</a:t>
            </a:r>
          </a:p>
          <a:p>
            <a:pPr marL="342900" indent="-342900"/>
            <a:r>
              <a:rPr lang="zh-CN" altLang="en-US">
                <a:sym typeface="+mn-lt"/>
              </a:rPr>
              <a:t>3</a:t>
            </a:r>
            <a:r>
              <a:rPr lang="en-US" altLang="zh-CN">
                <a:sym typeface="+mn-lt"/>
              </a:rPr>
              <a:t>. </a:t>
            </a:r>
            <a:r>
              <a:rPr lang="zh-CN" altLang="zh-CN">
                <a:sym typeface="+mn-lt"/>
              </a:rPr>
              <a:t>高分子材料：立构规整性、结晶与取向、分子相互作用、表面与界面结构、组分定量分析；</a:t>
            </a:r>
            <a:endParaRPr lang="en-US" altLang="zh-CN">
              <a:sym typeface="+mn-lt"/>
            </a:endParaRPr>
          </a:p>
        </p:txBody>
      </p:sp>
      <p:sp>
        <p:nvSpPr>
          <p:cNvPr id="23562" name="文本框 61"/>
          <p:cNvSpPr txBox="1">
            <a:spLocks noChangeArrowheads="1"/>
          </p:cNvSpPr>
          <p:nvPr/>
        </p:nvSpPr>
        <p:spPr bwMode="auto">
          <a:xfrm>
            <a:off x="5851525" y="3867150"/>
            <a:ext cx="6340475" cy="2289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技术指标：</a:t>
            </a:r>
          </a:p>
          <a:p>
            <a:endParaRPr lang="zh-CN" altLang="en-US" b="1">
              <a:sym typeface="+mn-lt"/>
            </a:endParaRPr>
          </a:p>
          <a:p>
            <a:r>
              <a:rPr lang="en-US" altLang="zh-CN">
                <a:sym typeface="+mn-lt"/>
              </a:rPr>
              <a:t>1. </a:t>
            </a:r>
            <a:r>
              <a:rPr lang="zh-CN" altLang="en-US">
                <a:sym typeface="+mn-lt"/>
              </a:rPr>
              <a:t>光谱重复性：</a:t>
            </a:r>
            <a:r>
              <a:rPr lang="en-US" altLang="zh-CN">
                <a:sym typeface="+mn-lt"/>
              </a:rPr>
              <a:t>&lt;-0.1cm-1</a:t>
            </a:r>
            <a:r>
              <a:rPr lang="zh-CN" altLang="en-US">
                <a:sym typeface="+mn-lt"/>
              </a:rPr>
              <a:t>；</a:t>
            </a:r>
          </a:p>
          <a:p>
            <a:r>
              <a:rPr lang="en-US" altLang="zh-CN">
                <a:sym typeface="+mn-lt"/>
              </a:rPr>
              <a:t>2. </a:t>
            </a:r>
            <a:r>
              <a:rPr lang="zh-CN" altLang="en-US">
                <a:sym typeface="+mn-lt"/>
              </a:rPr>
              <a:t>空间分辨率：</a:t>
            </a:r>
            <a:r>
              <a:rPr lang="en-US" altLang="zh-CN">
                <a:sym typeface="+mn-lt"/>
              </a:rPr>
              <a:t>XY~1um, Z~2um</a:t>
            </a:r>
            <a:r>
              <a:rPr lang="zh-CN" altLang="en-US">
                <a:sym typeface="+mn-lt"/>
              </a:rPr>
              <a:t>；</a:t>
            </a:r>
          </a:p>
          <a:p>
            <a:r>
              <a:rPr lang="en-US" altLang="zh-CN">
                <a:sym typeface="+mn-lt"/>
              </a:rPr>
              <a:t>3</a:t>
            </a:r>
            <a:r>
              <a:rPr lang="zh-CN" altLang="en-US">
                <a:sym typeface="+mn-lt"/>
              </a:rPr>
              <a:t>．最低波数：</a:t>
            </a:r>
            <a:r>
              <a:rPr lang="en-US" altLang="zh-CN">
                <a:sym typeface="+mn-lt"/>
              </a:rPr>
              <a:t>10cm-1</a:t>
            </a:r>
            <a:r>
              <a:rPr lang="zh-CN" altLang="en-US">
                <a:sym typeface="+mn-lt"/>
              </a:rPr>
              <a:t>；</a:t>
            </a:r>
          </a:p>
          <a:p>
            <a:r>
              <a:rPr lang="en-US" altLang="zh-CN">
                <a:sym typeface="+mn-lt"/>
              </a:rPr>
              <a:t>4. </a:t>
            </a:r>
            <a:r>
              <a:rPr lang="zh-CN" altLang="en-US">
                <a:sym typeface="+mn-lt"/>
              </a:rPr>
              <a:t>光谱分辨率：</a:t>
            </a:r>
            <a:r>
              <a:rPr lang="en-US" altLang="zh-CN">
                <a:sym typeface="+mn-lt"/>
              </a:rPr>
              <a:t>&lt;=1cm-1</a:t>
            </a:r>
            <a:r>
              <a:rPr lang="zh-CN" altLang="en-US">
                <a:sym typeface="+mn-lt"/>
              </a:rPr>
              <a:t>；</a:t>
            </a:r>
          </a:p>
          <a:p>
            <a:r>
              <a:rPr lang="en-US" altLang="zh-CN">
                <a:sym typeface="+mn-lt"/>
              </a:rPr>
              <a:t>5. </a:t>
            </a:r>
            <a:r>
              <a:rPr lang="zh-CN" altLang="en-US">
                <a:sym typeface="+mn-lt"/>
              </a:rPr>
              <a:t>光谱范围</a:t>
            </a:r>
            <a:r>
              <a:rPr lang="en-US" altLang="zh-CN">
                <a:sym typeface="+mn-lt"/>
              </a:rPr>
              <a:t>100~4000cm-1</a:t>
            </a:r>
            <a:r>
              <a:rPr lang="zh-CN" altLang="en-US">
                <a:sym typeface="+mn-lt"/>
              </a:rPr>
              <a:t>；</a:t>
            </a:r>
          </a:p>
          <a:p>
            <a:r>
              <a:rPr lang="en-US" altLang="zh-CN">
                <a:sym typeface="+mn-lt"/>
              </a:rPr>
              <a:t>6. .</a:t>
            </a:r>
            <a:r>
              <a:rPr lang="zh-CN" altLang="en-US">
                <a:sym typeface="+mn-lt"/>
              </a:rPr>
              <a:t>可选激光器：</a:t>
            </a:r>
            <a:r>
              <a:rPr lang="en-US" altLang="zh-CN">
                <a:sym typeface="+mn-lt"/>
              </a:rPr>
              <a:t>532nm</a:t>
            </a:r>
            <a:r>
              <a:rPr lang="zh-CN" altLang="en-US">
                <a:sym typeface="+mn-lt"/>
              </a:rPr>
              <a:t>激光器、</a:t>
            </a:r>
            <a:r>
              <a:rPr lang="en-US" altLang="zh-CN">
                <a:sym typeface="+mn-lt"/>
              </a:rPr>
              <a:t>785nm</a:t>
            </a:r>
            <a:r>
              <a:rPr lang="zh-CN" altLang="en-US">
                <a:sym typeface="+mn-lt"/>
              </a:rPr>
              <a:t>激光器。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20484" grpId="0"/>
      <p:bldP spid="368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>
            <a:spLocks noChangeArrowheads="1"/>
          </p:cNvSpPr>
          <p:nvPr/>
        </p:nvSpPr>
        <p:spPr bwMode="auto">
          <a:xfrm>
            <a:off x="2392045" y="640080"/>
            <a:ext cx="20764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400" b="1">
                <a:solidFill>
                  <a:srgbClr val="0070C0"/>
                </a:solidFill>
                <a:ea typeface="微软雅黑" panose="020B0503020204020204" pitchFamily="34" charset="-122"/>
                <a:sym typeface="+mn-lt"/>
              </a:rPr>
              <a:t>收费目录</a:t>
            </a:r>
          </a:p>
        </p:txBody>
      </p:sp>
      <p:cxnSp>
        <p:nvCxnSpPr>
          <p:cNvPr id="77" name="直接连接符 76"/>
          <p:cNvCxnSpPr/>
          <p:nvPr/>
        </p:nvCxnSpPr>
        <p:spPr>
          <a:xfrm flipV="1">
            <a:off x="2075180" y="1082040"/>
            <a:ext cx="2439670" cy="1841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测试中心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341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文本框 62"/>
          <p:cNvSpPr txBox="1">
            <a:spLocks noChangeArrowheads="1"/>
          </p:cNvSpPr>
          <p:nvPr/>
        </p:nvSpPr>
        <p:spPr bwMode="auto">
          <a:xfrm>
            <a:off x="1632585" y="1311910"/>
            <a:ext cx="10045700" cy="5262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仪器设备收费标准：</a:t>
            </a:r>
            <a:endParaRPr lang="zh-CN" altLang="en-US" sz="2000" b="1">
              <a:solidFill>
                <a:schemeClr val="accent4"/>
              </a:solidFill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1、JEM-F200场发射透射电镜 ：普通形貌 600元／小时 ，高分辨	800元／小时；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2、离子减薄仪：减薄200元/小时， 蚀刻200元/小时；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3、JSM-7200F扫描电子显微镜 ：  100-300元/小时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4、400M核磁共振波谱仪（NMR）：200元/小时 ， 试剂 6-140元/支；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5、X-射线衍射仪（XRD）：80元/样品；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6、傅里叶变换红外光谱仪  ：200 元/样品；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7、同步式热分析仪 ： 200元/样品；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8、热重质谱联用（TG-MS） ： 800元/样品；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9、热重、热红联用升温速率： 100元/小时； 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10、显微共聚焦拉曼光谱仪：200元/样品；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附：校内收费标准按对外收费标准30%收取。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2135505" y="1360805"/>
          <a:ext cx="839914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65"/>
                <a:gridCol w="3527425"/>
                <a:gridCol w="1717675"/>
                <a:gridCol w="2481580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仪器名称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管理人员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联系方式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透射电子显微镜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马庆国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18734107759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透射电子显微镜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闫蕊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15364813390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扫描电子显微镜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贺茂勇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18735102991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扫描电子显微镜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宋政伟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18234095526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热分析仪器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孔祥鹏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13643454990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热分析仪器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李歆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18535112846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核磁共振波谱仪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于新章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18734165391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核磁共振波谱仪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党海春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13593172540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X射线衍射仪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张涛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19834400097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X射线衍射仪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张小平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13834557080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拉曼光谱仪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郝明正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19834400089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拉曼光谱仪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翟丽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15383511618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lt"/>
                        </a:rPr>
                        <a:t>离子减薄仪</a:t>
                      </a:r>
                      <a:endParaRPr lang="en-US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白静静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18635140576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矩形 77"/>
          <p:cNvSpPr/>
          <p:nvPr/>
        </p:nvSpPr>
        <p:spPr>
          <a:xfrm>
            <a:off x="-1588" y="361950"/>
            <a:ext cx="1898652" cy="755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solidFill>
                  <a:schemeClr val="bg1"/>
                </a:solidFill>
                <a:sym typeface="+mn-lt"/>
              </a:rPr>
              <a:t>测试中心</a:t>
            </a:r>
          </a:p>
        </p:txBody>
      </p:sp>
      <p:sp>
        <p:nvSpPr>
          <p:cNvPr id="80" name="矩形 79"/>
          <p:cNvSpPr/>
          <p:nvPr/>
        </p:nvSpPr>
        <p:spPr>
          <a:xfrm>
            <a:off x="1992630" y="361950"/>
            <a:ext cx="142875" cy="755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V="1">
            <a:off x="2132330" y="1034415"/>
            <a:ext cx="2185035" cy="1016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>
            <a:spLocks noChangeArrowheads="1"/>
          </p:cNvSpPr>
          <p:nvPr/>
        </p:nvSpPr>
        <p:spPr bwMode="auto">
          <a:xfrm>
            <a:off x="2132330" y="657225"/>
            <a:ext cx="2773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400" b="1">
                <a:solidFill>
                  <a:srgbClr val="0070C0"/>
                </a:solidFill>
                <a:ea typeface="微软雅黑" panose="020B0503020204020204" pitchFamily="34" charset="-122"/>
                <a:sym typeface="+mn-lt"/>
              </a:rPr>
              <a:t>测样预约联系电话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2044700"/>
            <a:ext cx="12192000" cy="276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053205" y="3402965"/>
            <a:ext cx="48094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rcRect t="12823" r="3619"/>
          <a:stretch>
            <a:fillRect/>
          </a:stretch>
        </p:blipFill>
        <p:spPr bwMode="auto">
          <a:xfrm>
            <a:off x="2049463" y="2767013"/>
            <a:ext cx="16859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2543175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324985" y="2241550"/>
            <a:ext cx="43141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+mj-ea"/>
                <a:ea typeface="+mj-ea"/>
              </a:rPr>
              <a:t>欢迎来样测试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3.7037E-7 L 0.00208 -0.003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6 -3.33333E-6 L -0.00521 0.004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>
            <a:spLocks noChangeArrowheads="1"/>
          </p:cNvSpPr>
          <p:nvPr/>
        </p:nvSpPr>
        <p:spPr bwMode="auto">
          <a:xfrm>
            <a:off x="2493963" y="677863"/>
            <a:ext cx="12207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400" b="1">
                <a:solidFill>
                  <a:srgbClr val="0070C0"/>
                </a:solidFill>
                <a:ea typeface="微软雅黑" panose="020B0503020204020204" pitchFamily="34" charset="-122"/>
                <a:sym typeface="+mn-lt"/>
              </a:rPr>
              <a:t>简介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100138"/>
            <a:ext cx="1968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测试中心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341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文本框 62"/>
          <p:cNvSpPr txBox="1">
            <a:spLocks noChangeArrowheads="1"/>
          </p:cNvSpPr>
          <p:nvPr/>
        </p:nvSpPr>
        <p:spPr bwMode="auto">
          <a:xfrm>
            <a:off x="2245360" y="1845945"/>
            <a:ext cx="8611235" cy="431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ym typeface="+mn-lt"/>
              </a:rPr>
              <a:t>       </a:t>
            </a:r>
            <a:r>
              <a:rPr lang="zh-CN" altLang="en-US" sz="2800" b="1">
                <a:solidFill>
                  <a:srgbClr val="C00000"/>
                </a:solidFill>
                <a:sym typeface="+mn-lt"/>
              </a:rPr>
              <a:t>太原工业学院测试中心成立于</a:t>
            </a:r>
            <a:r>
              <a:rPr lang="en-US" altLang="zh-CN" sz="2800" b="1">
                <a:solidFill>
                  <a:srgbClr val="C00000"/>
                </a:solidFill>
                <a:sym typeface="+mn-lt"/>
              </a:rPr>
              <a:t>2016</a:t>
            </a:r>
            <a:r>
              <a:rPr lang="zh-CN" altLang="en-US" sz="2800" b="1">
                <a:solidFill>
                  <a:srgbClr val="C00000"/>
                </a:solidFill>
                <a:sym typeface="+mn-lt"/>
              </a:rPr>
              <a:t>年，科技处管理。测试中心是为学院教学、科研提供分析测试服务的大型仪器设备共享平台，也是分析测试技术、方法的研发中心，学院科学研究、学科建设、人才培养的重要实验基地。测试中心现有测试仪器</a:t>
            </a:r>
            <a:r>
              <a:rPr lang="en-US" altLang="zh-CN" sz="2800" b="1">
                <a:solidFill>
                  <a:srgbClr val="C00000"/>
                </a:solidFill>
                <a:sym typeface="+mn-lt"/>
              </a:rPr>
              <a:t>11</a:t>
            </a:r>
            <a:r>
              <a:rPr lang="zh-CN" altLang="en-US" sz="2800" b="1">
                <a:solidFill>
                  <a:srgbClr val="C00000"/>
                </a:solidFill>
                <a:sym typeface="+mn-lt"/>
              </a:rPr>
              <a:t>台套，仪器管理人员</a:t>
            </a:r>
            <a:r>
              <a:rPr lang="en-US" altLang="zh-CN" sz="2800" b="1">
                <a:solidFill>
                  <a:srgbClr val="C00000"/>
                </a:solidFill>
                <a:sym typeface="+mn-lt"/>
              </a:rPr>
              <a:t>13</a:t>
            </a:r>
            <a:r>
              <a:rPr lang="zh-CN" altLang="en-US" sz="2800" b="1">
                <a:solidFill>
                  <a:srgbClr val="C00000"/>
                </a:solidFill>
                <a:sym typeface="+mn-lt"/>
              </a:rPr>
              <a:t>名。</a:t>
            </a:r>
            <a:br>
              <a:rPr lang="zh-CN" altLang="en-US" sz="2800" b="1">
                <a:solidFill>
                  <a:srgbClr val="C00000"/>
                </a:solidFill>
                <a:sym typeface="+mn-lt"/>
              </a:rPr>
            </a:br>
            <a:endParaRPr lang="zh-CN" altLang="en-US" sz="2800" b="1">
              <a:solidFill>
                <a:srgbClr val="C00000"/>
              </a:solidFill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六边形 33"/>
          <p:cNvSpPr/>
          <p:nvPr/>
        </p:nvSpPr>
        <p:spPr>
          <a:xfrm>
            <a:off x="3892550" y="1965325"/>
            <a:ext cx="4240213" cy="3656013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椭圆 29" descr="红外光谱仪_副本"/>
          <p:cNvSpPr>
            <a:spLocks noChangeAspect="1"/>
          </p:cNvSpPr>
          <p:nvPr/>
        </p:nvSpPr>
        <p:spPr bwMode="auto">
          <a:xfrm>
            <a:off x="4262438" y="1379538"/>
            <a:ext cx="1330325" cy="1330325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5400" algn="ctr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12" descr="XRD_正面_副本"/>
          <p:cNvSpPr>
            <a:spLocks noChangeAspect="1"/>
          </p:cNvSpPr>
          <p:nvPr/>
        </p:nvSpPr>
        <p:spPr bwMode="auto">
          <a:xfrm>
            <a:off x="3332163" y="2990850"/>
            <a:ext cx="1425575" cy="14573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5400" algn="ctr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10" descr="透射_副本"/>
          <p:cNvSpPr>
            <a:spLocks noChangeAspect="1"/>
          </p:cNvSpPr>
          <p:nvPr/>
        </p:nvSpPr>
        <p:spPr bwMode="auto">
          <a:xfrm>
            <a:off x="7450138" y="2990850"/>
            <a:ext cx="1457325" cy="1457325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5400" algn="ctr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13" descr="核磁_副本"/>
          <p:cNvSpPr>
            <a:spLocks noChangeAspect="1"/>
          </p:cNvSpPr>
          <p:nvPr/>
        </p:nvSpPr>
        <p:spPr bwMode="auto">
          <a:xfrm>
            <a:off x="4189413" y="4792663"/>
            <a:ext cx="1403350" cy="140335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5400" algn="ctr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14" descr="扫描电镜-测试中心_副本"/>
          <p:cNvSpPr>
            <a:spLocks noChangeAspect="1"/>
          </p:cNvSpPr>
          <p:nvPr/>
        </p:nvSpPr>
        <p:spPr bwMode="auto">
          <a:xfrm>
            <a:off x="6607175" y="4775200"/>
            <a:ext cx="1457325" cy="1455738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5400" algn="ctr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椭圆 36" descr="拉曼_副本"/>
          <p:cNvSpPr>
            <a:spLocks noChangeAspect="1"/>
          </p:cNvSpPr>
          <p:nvPr/>
        </p:nvSpPr>
        <p:spPr bwMode="auto">
          <a:xfrm>
            <a:off x="6607175" y="1379538"/>
            <a:ext cx="1330325" cy="1330325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5400" algn="ctr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9" name="文本框 49"/>
          <p:cNvSpPr txBox="1">
            <a:spLocks noChangeArrowheads="1"/>
          </p:cNvSpPr>
          <p:nvPr/>
        </p:nvSpPr>
        <p:spPr bwMode="auto">
          <a:xfrm>
            <a:off x="1527175" y="3184525"/>
            <a:ext cx="1600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b="1">
                <a:solidFill>
                  <a:srgbClr val="800000"/>
                </a:solidFill>
                <a:sym typeface="+mn-lt"/>
              </a:rPr>
              <a:t>X</a:t>
            </a:r>
            <a:r>
              <a:rPr lang="zh-CN" altLang="en-US" b="1">
                <a:solidFill>
                  <a:srgbClr val="800000"/>
                </a:solidFill>
                <a:sym typeface="+mn-lt"/>
              </a:rPr>
              <a:t>射线衍射仪</a:t>
            </a:r>
          </a:p>
        </p:txBody>
      </p:sp>
      <p:sp>
        <p:nvSpPr>
          <p:cNvPr id="15370" name="文本框 54"/>
          <p:cNvSpPr txBox="1">
            <a:spLocks noChangeArrowheads="1"/>
          </p:cNvSpPr>
          <p:nvPr/>
        </p:nvSpPr>
        <p:spPr bwMode="auto">
          <a:xfrm>
            <a:off x="9031288" y="3219450"/>
            <a:ext cx="210343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800000"/>
                </a:solidFill>
                <a:sym typeface="+mn-lt"/>
              </a:rPr>
              <a:t>透射电子显微镜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193088" y="1460500"/>
            <a:ext cx="265906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800000"/>
                </a:solidFill>
                <a:sym typeface="+mn-lt"/>
              </a:rPr>
              <a:t>显微共聚焦拉曼光谱仪</a:t>
            </a:r>
          </a:p>
        </p:txBody>
      </p:sp>
      <p:sp>
        <p:nvSpPr>
          <p:cNvPr id="15372" name="文本框 59"/>
          <p:cNvSpPr txBox="1">
            <a:spLocks noChangeArrowheads="1"/>
          </p:cNvSpPr>
          <p:nvPr/>
        </p:nvSpPr>
        <p:spPr bwMode="auto">
          <a:xfrm>
            <a:off x="2432050" y="1428750"/>
            <a:ext cx="14890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b="1">
                <a:solidFill>
                  <a:srgbClr val="800000"/>
                </a:solidFill>
                <a:sym typeface="+mn-lt"/>
              </a:rPr>
              <a:t>热分析仪器</a:t>
            </a:r>
          </a:p>
        </p:txBody>
      </p:sp>
      <p:sp>
        <p:nvSpPr>
          <p:cNvPr id="15373" name="文本框 61"/>
          <p:cNvSpPr txBox="1">
            <a:spLocks noChangeArrowheads="1"/>
          </p:cNvSpPr>
          <p:nvPr/>
        </p:nvSpPr>
        <p:spPr bwMode="auto">
          <a:xfrm>
            <a:off x="8256588" y="5018088"/>
            <a:ext cx="194151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800000"/>
                </a:solidFill>
                <a:sym typeface="+mn-lt"/>
              </a:rPr>
              <a:t>扫描电子显微镜</a:t>
            </a:r>
          </a:p>
        </p:txBody>
      </p:sp>
      <p:sp>
        <p:nvSpPr>
          <p:cNvPr id="15374" name="文本框 63"/>
          <p:cNvSpPr txBox="1">
            <a:spLocks noChangeArrowheads="1"/>
          </p:cNvSpPr>
          <p:nvPr/>
        </p:nvSpPr>
        <p:spPr bwMode="auto">
          <a:xfrm>
            <a:off x="2074863" y="4994275"/>
            <a:ext cx="184626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b="1">
                <a:solidFill>
                  <a:srgbClr val="800000"/>
                </a:solidFill>
                <a:sym typeface="+mn-lt"/>
              </a:rPr>
              <a:t>核磁共振波谱仪</a:t>
            </a:r>
            <a:endParaRPr lang="zh-CN" altLang="en-US" b="1">
              <a:solidFill>
                <a:srgbClr val="800000"/>
              </a:solidFill>
              <a:sym typeface="+mn-lt"/>
            </a:endParaRPr>
          </a:p>
        </p:txBody>
      </p:sp>
      <p:sp>
        <p:nvSpPr>
          <p:cNvPr id="9" name="椭圆 8" descr="QQ图片20190108113724"/>
          <p:cNvSpPr>
            <a:spLocks noChangeArrowheads="1"/>
          </p:cNvSpPr>
          <p:nvPr/>
        </p:nvSpPr>
        <p:spPr bwMode="auto">
          <a:xfrm>
            <a:off x="4989513" y="2632075"/>
            <a:ext cx="2243137" cy="2243138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25400" algn="ctr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376" name="组合 30"/>
          <p:cNvGrpSpPr/>
          <p:nvPr/>
        </p:nvGrpSpPr>
        <p:grpSpPr bwMode="auto">
          <a:xfrm>
            <a:off x="5106988" y="4221163"/>
            <a:ext cx="1992312" cy="644525"/>
            <a:chOff x="2909543" y="1569882"/>
            <a:chExt cx="1620406" cy="523526"/>
          </a:xfrm>
        </p:grpSpPr>
        <p:sp>
          <p:nvSpPr>
            <p:cNvPr id="32" name="任意多边形 31"/>
            <p:cNvSpPr/>
            <p:nvPr/>
          </p:nvSpPr>
          <p:spPr>
            <a:xfrm>
              <a:off x="2909543" y="1569882"/>
              <a:ext cx="1620406" cy="523526"/>
            </a:xfrm>
            <a:custGeom>
              <a:avLst/>
              <a:gdLst>
                <a:gd name="connsiteX0" fmla="*/ 0 w 1373757"/>
                <a:gd name="connsiteY0" fmla="*/ 0 h 443839"/>
                <a:gd name="connsiteX1" fmla="*/ 1373757 w 1373757"/>
                <a:gd name="connsiteY1" fmla="*/ 0 h 443839"/>
                <a:gd name="connsiteX2" fmla="*/ 1313765 w 1373757"/>
                <a:gd name="connsiteY2" fmla="*/ 110526 h 443839"/>
                <a:gd name="connsiteX3" fmla="*/ 686878 w 1373757"/>
                <a:gd name="connsiteY3" fmla="*/ 443839 h 443839"/>
                <a:gd name="connsiteX4" fmla="*/ 59991 w 1373757"/>
                <a:gd name="connsiteY4" fmla="*/ 110526 h 4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757" h="443839">
                  <a:moveTo>
                    <a:pt x="0" y="0"/>
                  </a:moveTo>
                  <a:lnTo>
                    <a:pt x="1373757" y="0"/>
                  </a:lnTo>
                  <a:lnTo>
                    <a:pt x="1313765" y="110526"/>
                  </a:lnTo>
                  <a:cubicBezTo>
                    <a:pt x="1177907" y="311623"/>
                    <a:pt x="947833" y="443839"/>
                    <a:pt x="686878" y="443839"/>
                  </a:cubicBezTo>
                  <a:cubicBezTo>
                    <a:pt x="425924" y="443839"/>
                    <a:pt x="195850" y="311623"/>
                    <a:pt x="59991" y="1105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996050" y="1581487"/>
              <a:ext cx="1443517" cy="380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>
                  <a:solidFill>
                    <a:srgbClr val="0070C0"/>
                  </a:solidFill>
                  <a:sym typeface="+mn-lt"/>
                </a:rPr>
                <a:t>大型仪器</a:t>
              </a:r>
              <a:endParaRPr lang="en-US" altLang="zh-CN" sz="2400" b="1">
                <a:solidFill>
                  <a:srgbClr val="0070C0"/>
                </a:solidFill>
                <a:sym typeface="+mn-lt"/>
              </a:endParaRPr>
            </a:p>
          </p:txBody>
        </p:sp>
      </p:grpSp>
      <p:sp>
        <p:nvSpPr>
          <p:cNvPr id="74" name="文本框 73"/>
          <p:cNvSpPr txBox="1">
            <a:spLocks noChangeArrowheads="1"/>
          </p:cNvSpPr>
          <p:nvPr/>
        </p:nvSpPr>
        <p:spPr bwMode="auto">
          <a:xfrm>
            <a:off x="461509" y="656091"/>
            <a:ext cx="36369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400" dirty="0" smtClean="0">
                <a:solidFill>
                  <a:srgbClr val="0070C0"/>
                </a:solidFill>
                <a:ea typeface="微软雅黑" panose="020B0503020204020204" pitchFamily="34" charset="-122"/>
                <a:sym typeface="+mn-lt"/>
              </a:rPr>
              <a:t>主要仪器</a:t>
            </a:r>
            <a:r>
              <a:rPr lang="zh-CN" altLang="en-US" sz="2400" dirty="0">
                <a:solidFill>
                  <a:srgbClr val="0070C0"/>
                </a:solidFill>
                <a:ea typeface="微软雅黑" panose="020B0503020204020204" pitchFamily="34" charset="-122"/>
                <a:sym typeface="+mn-lt"/>
              </a:rPr>
              <a:t>目录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100138"/>
            <a:ext cx="1968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9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测试中心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380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484" name="文本框 73"/>
          <p:cNvSpPr txBox="1">
            <a:spLocks noChangeArrowheads="1"/>
          </p:cNvSpPr>
          <p:nvPr/>
        </p:nvSpPr>
        <p:spPr bwMode="auto">
          <a:xfrm>
            <a:off x="2228850" y="363538"/>
            <a:ext cx="8623300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一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热重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-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质谱联用仪 </a:t>
            </a:r>
          </a:p>
          <a:p>
            <a:r>
              <a:rPr lang="en-US" altLang="zh-CN" b="1">
                <a:sym typeface="+mn-lt"/>
              </a:rPr>
              <a:t>       Synchronous thermal analyzer - mass spectrometry system</a:t>
            </a:r>
            <a:r>
              <a:rPr lang="en-US" altLang="zh-CN">
                <a:sym typeface="+mn-lt"/>
              </a:rPr>
              <a:t> </a:t>
            </a:r>
            <a:endParaRPr lang="zh-CN" altLang="en-US"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060450"/>
            <a:ext cx="6697662" cy="269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8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仪器介绍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389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930525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91" name="文本框 61"/>
          <p:cNvSpPr txBox="1">
            <a:spLocks noChangeArrowheads="1"/>
          </p:cNvSpPr>
          <p:nvPr/>
        </p:nvSpPr>
        <p:spPr bwMode="auto">
          <a:xfrm>
            <a:off x="6234113" y="3214688"/>
            <a:ext cx="5643562" cy="3360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技术指标：</a:t>
            </a:r>
          </a:p>
          <a:p>
            <a:endParaRPr lang="zh-CN" altLang="en-US" b="1">
              <a:sym typeface="+mn-lt"/>
            </a:endParaRPr>
          </a:p>
          <a:p>
            <a:r>
              <a:rPr lang="en-US" altLang="zh-CN" sz="1600">
                <a:latin typeface="Times New Roman" panose="02020603050405020304" pitchFamily="18" charset="0"/>
                <a:sym typeface="+mn-lt"/>
              </a:rPr>
              <a:t>1. TGA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温度范围：（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10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）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20℃-1000 ℃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；升温与降温速率：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0-100 K/min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</a:t>
            </a:r>
          </a:p>
          <a:p>
            <a:r>
              <a:rPr lang="en-US" altLang="zh-CN" sz="1600">
                <a:latin typeface="Times New Roman" panose="02020603050405020304" pitchFamily="18" charset="0"/>
                <a:sym typeface="+mn-lt"/>
              </a:rPr>
              <a:t>2.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冷却时间：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10min (1000℃ -100℃)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</a:t>
            </a:r>
          </a:p>
          <a:p>
            <a:r>
              <a:rPr lang="en-US" altLang="zh-CN" sz="1600">
                <a:latin typeface="Times New Roman" panose="02020603050405020304" pitchFamily="18" charset="0"/>
                <a:sym typeface="+mn-lt"/>
              </a:rPr>
              <a:t>3</a:t>
            </a:r>
            <a:r>
              <a:rPr lang="en-US" altLang="zh-CN">
                <a:sym typeface="+mn-lt"/>
              </a:rPr>
              <a:t>.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最大称量范围：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2000 mg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 分辨率：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0.1 μg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；真空密闭系统，真空度可达 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10</a:t>
            </a:r>
            <a:r>
              <a:rPr lang="en-US" altLang="zh-CN" sz="1600" baseline="30000">
                <a:latin typeface="Times New Roman" panose="02020603050405020304" pitchFamily="18" charset="0"/>
                <a:sym typeface="+mn-lt"/>
              </a:rPr>
              <a:t>-2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mbar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</a:t>
            </a:r>
          </a:p>
          <a:p>
            <a:r>
              <a:rPr lang="en-US" altLang="zh-CN" sz="1600">
                <a:latin typeface="Times New Roman" panose="02020603050405020304" pitchFamily="18" charset="0"/>
                <a:sym typeface="+mn-lt"/>
              </a:rPr>
              <a:t>4.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测量气氛：惰性，氧化性，还原性，静态，动态；</a:t>
            </a:r>
          </a:p>
          <a:p>
            <a:r>
              <a:rPr lang="en-US" altLang="zh-CN" sz="1600">
                <a:sym typeface="+mn-lt"/>
              </a:rPr>
              <a:t>5. </a:t>
            </a:r>
            <a:r>
              <a:rPr lang="zh-CN" altLang="en-US" sz="1600">
                <a:sym typeface="+mn-lt"/>
              </a:rPr>
              <a:t>质谱：</a:t>
            </a:r>
            <a:r>
              <a:rPr lang="en-US" altLang="zh-CN" sz="1600">
                <a:sym typeface="+mn-lt"/>
              </a:rPr>
              <a:t> </a:t>
            </a:r>
            <a:r>
              <a:rPr lang="zh-CN" altLang="en-US" sz="1600">
                <a:sym typeface="+mn-lt"/>
              </a:rPr>
              <a:t>离子源</a:t>
            </a:r>
            <a:r>
              <a:rPr lang="en-US" altLang="zh-CN" sz="1600">
                <a:sym typeface="+mn-lt"/>
              </a:rPr>
              <a:t>: ESI</a:t>
            </a:r>
            <a:r>
              <a:rPr lang="zh-CN" altLang="en-US" sz="1600">
                <a:sym typeface="+mn-lt"/>
              </a:rPr>
              <a:t>，</a:t>
            </a:r>
            <a:r>
              <a:rPr lang="en-US" altLang="zh-CN" sz="1600">
                <a:sym typeface="+mn-lt"/>
              </a:rPr>
              <a:t>APCI</a:t>
            </a:r>
            <a:r>
              <a:rPr lang="zh-CN" altLang="en-US" sz="1600">
                <a:sym typeface="+mn-lt"/>
              </a:rPr>
              <a:t>； 质量范围：</a:t>
            </a:r>
            <a:r>
              <a:rPr lang="en-US" altLang="zh-CN" sz="1600">
                <a:sym typeface="+mn-lt"/>
              </a:rPr>
              <a:t> 20-40,000 m/z; </a:t>
            </a:r>
            <a:r>
              <a:rPr lang="zh-CN" altLang="en-US" sz="1600">
                <a:sym typeface="+mn-lt"/>
              </a:rPr>
              <a:t>分辨率：</a:t>
            </a:r>
            <a:r>
              <a:rPr lang="en-US" altLang="zh-CN" sz="1600">
                <a:sym typeface="+mn-lt"/>
              </a:rPr>
              <a:t>40Hz </a:t>
            </a:r>
            <a:r>
              <a:rPr lang="zh-CN" altLang="en-US" sz="1600">
                <a:sym typeface="+mn-lt"/>
              </a:rPr>
              <a:t>采集速度，分辨率</a:t>
            </a:r>
            <a:r>
              <a:rPr lang="en-US" altLang="zh-CN" sz="1600">
                <a:sym typeface="+mn-lt"/>
              </a:rPr>
              <a:t>(FWHM@922m/z) &gt;25,000</a:t>
            </a:r>
            <a:r>
              <a:rPr lang="zh-CN" altLang="en-US" sz="1600">
                <a:sym typeface="+mn-lt"/>
              </a:rPr>
              <a:t>，分辨率</a:t>
            </a:r>
            <a:r>
              <a:rPr lang="en-US" altLang="zh-CN" sz="1600">
                <a:sym typeface="+mn-lt"/>
              </a:rPr>
              <a:t>(FWHM@ 2722m/z)&gt;40,000</a:t>
            </a:r>
            <a:r>
              <a:rPr lang="zh-CN" altLang="en-US" sz="1600">
                <a:sym typeface="+mn-lt"/>
              </a:rPr>
              <a:t>；</a:t>
            </a:r>
          </a:p>
          <a:p>
            <a:r>
              <a:rPr lang="en-US" altLang="zh-CN" sz="1600">
                <a:sym typeface="+mn-lt"/>
              </a:rPr>
              <a:t> 6. </a:t>
            </a:r>
            <a:r>
              <a:rPr lang="zh-CN" altLang="en-US" sz="1600">
                <a:sym typeface="+mn-lt"/>
              </a:rPr>
              <a:t>质谱质量测量精度</a:t>
            </a:r>
            <a:r>
              <a:rPr lang="en-US" altLang="zh-CN" sz="1600">
                <a:sym typeface="+mn-lt"/>
              </a:rPr>
              <a:t>: &lt;1 ppm</a:t>
            </a:r>
            <a:r>
              <a:rPr lang="zh-CN" altLang="en-US" sz="1600">
                <a:sym typeface="+mn-lt"/>
              </a:rPr>
              <a:t>，质量准确度的稳定性</a:t>
            </a:r>
            <a:r>
              <a:rPr lang="en-US" altLang="zh-CN" sz="1600">
                <a:sym typeface="+mn-lt"/>
              </a:rPr>
              <a:t>: </a:t>
            </a:r>
            <a:r>
              <a:rPr lang="zh-CN" altLang="en-US" sz="1600">
                <a:sym typeface="+mn-lt"/>
              </a:rPr>
              <a:t>漂移</a:t>
            </a:r>
            <a:r>
              <a:rPr lang="en-US" altLang="zh-CN" sz="1600">
                <a:sym typeface="+mn-lt"/>
              </a:rPr>
              <a:t>&lt;2mDa</a:t>
            </a:r>
            <a:r>
              <a:rPr lang="zh-CN" altLang="en-US" sz="1600">
                <a:sym typeface="+mn-lt"/>
              </a:rPr>
              <a:t>。</a:t>
            </a:r>
          </a:p>
        </p:txBody>
      </p:sp>
      <p:sp>
        <p:nvSpPr>
          <p:cNvPr id="16392" name="文本框 62"/>
          <p:cNvSpPr txBox="1">
            <a:spLocks noChangeArrowheads="1"/>
          </p:cNvSpPr>
          <p:nvPr/>
        </p:nvSpPr>
        <p:spPr bwMode="auto">
          <a:xfrm>
            <a:off x="6197600" y="1382713"/>
            <a:ext cx="5994400" cy="161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+mn-lt"/>
              </a:rPr>
              <a:t>主要功能用途</a:t>
            </a:r>
            <a:r>
              <a:rPr lang="en-US" altLang="zh-CN" b="1">
                <a:latin typeface="宋体" panose="02010600030101010101" pitchFamily="2" charset="-122"/>
                <a:sym typeface="+mn-lt"/>
              </a:rPr>
              <a:t>:</a:t>
            </a:r>
          </a:p>
          <a:p>
            <a:endParaRPr lang="en-US" altLang="zh-CN">
              <a:latin typeface="宋体" panose="02010600030101010101" pitchFamily="2" charset="-122"/>
              <a:sym typeface="+mn-lt"/>
            </a:endParaRPr>
          </a:p>
          <a:p>
            <a:r>
              <a:rPr lang="zh-CN" altLang="en-US" sz="1600">
                <a:latin typeface="宋体" panose="02010600030101010101" pitchFamily="2" charset="-122"/>
                <a:sym typeface="+mn-lt"/>
              </a:rPr>
              <a:t>分解</a:t>
            </a:r>
            <a:r>
              <a:rPr lang="en-US" altLang="zh-CN" sz="1600">
                <a:latin typeface="宋体" panose="02010600030101010101" pitchFamily="2" charset="-122"/>
                <a:sym typeface="+mn-lt"/>
              </a:rPr>
              <a:t>: </a:t>
            </a:r>
            <a:r>
              <a:rPr lang="zh-CN" altLang="en-US" sz="1600">
                <a:latin typeface="宋体" panose="02010600030101010101" pitchFamily="2" charset="-122"/>
                <a:sym typeface="+mn-lt"/>
              </a:rPr>
              <a:t>脱水、稳定性、残余、溶剂热解；</a:t>
            </a:r>
            <a:endParaRPr lang="en-US" altLang="zh-CN" sz="1600">
              <a:latin typeface="宋体" panose="02010600030101010101" pitchFamily="2" charset="-122"/>
              <a:sym typeface="+mn-lt"/>
            </a:endParaRPr>
          </a:p>
          <a:p>
            <a:r>
              <a:rPr lang="zh-CN" altLang="en-US" sz="1600">
                <a:latin typeface="宋体" panose="02010600030101010101" pitchFamily="2" charset="-122"/>
                <a:sym typeface="+mn-lt"/>
              </a:rPr>
              <a:t>气固反应</a:t>
            </a:r>
            <a:r>
              <a:rPr lang="en-US" altLang="zh-CN" sz="1600">
                <a:latin typeface="宋体" panose="02010600030101010101" pitchFamily="2" charset="-122"/>
                <a:sym typeface="+mn-lt"/>
              </a:rPr>
              <a:t>: </a:t>
            </a:r>
            <a:r>
              <a:rPr lang="zh-CN" altLang="en-US" sz="1600">
                <a:latin typeface="宋体" panose="02010600030101010101" pitchFamily="2" charset="-122"/>
                <a:sym typeface="+mn-lt"/>
              </a:rPr>
              <a:t>燃烧、氧化、腐蚀、吸附、脱附、催化；</a:t>
            </a:r>
            <a:endParaRPr lang="en-US" altLang="zh-CN" sz="1600">
              <a:latin typeface="宋体" panose="02010600030101010101" pitchFamily="2" charset="-122"/>
              <a:sym typeface="+mn-lt"/>
            </a:endParaRPr>
          </a:p>
          <a:p>
            <a:r>
              <a:rPr lang="zh-CN" altLang="en-US" sz="1600">
                <a:latin typeface="宋体" panose="02010600030101010101" pitchFamily="2" charset="-122"/>
                <a:sym typeface="+mn-lt"/>
              </a:rPr>
              <a:t>组分分析</a:t>
            </a:r>
            <a:r>
              <a:rPr lang="en-US" altLang="zh-CN" sz="1600">
                <a:latin typeface="宋体" panose="02010600030101010101" pitchFamily="2" charset="-122"/>
                <a:sym typeface="+mn-lt"/>
              </a:rPr>
              <a:t>: </a:t>
            </a:r>
            <a:r>
              <a:rPr lang="zh-CN" altLang="en-US" sz="1600">
                <a:latin typeface="宋体" panose="02010600030101010101" pitchFamily="2" charset="-122"/>
                <a:sym typeface="+mn-lt"/>
              </a:rPr>
              <a:t>聚合物含量、成分计算、粘结剂烧失、脱蜡、灰分；</a:t>
            </a:r>
            <a:r>
              <a:rPr lang="en-US" altLang="zh-CN" sz="1600">
                <a:latin typeface="宋体" panose="02010600030101010101" pitchFamily="2" charset="-122"/>
                <a:sym typeface="+mn-lt"/>
              </a:rPr>
              <a:t> </a:t>
            </a:r>
          </a:p>
          <a:p>
            <a:r>
              <a:rPr lang="zh-CN" altLang="en-US" sz="1600">
                <a:latin typeface="宋体" panose="02010600030101010101" pitchFamily="2" charset="-122"/>
                <a:sym typeface="+mn-lt"/>
              </a:rPr>
              <a:t>蒸发</a:t>
            </a:r>
            <a:r>
              <a:rPr lang="en-US" altLang="zh-CN" sz="1600">
                <a:latin typeface="宋体" panose="02010600030101010101" pitchFamily="2" charset="-122"/>
                <a:sym typeface="+mn-lt"/>
              </a:rPr>
              <a:t>: </a:t>
            </a:r>
            <a:r>
              <a:rPr lang="zh-CN" altLang="en-US" sz="1600">
                <a:latin typeface="宋体" panose="02010600030101010101" pitchFamily="2" charset="-122"/>
                <a:sym typeface="+mn-lt"/>
              </a:rPr>
              <a:t>蒸气压、升华。</a:t>
            </a:r>
            <a:endParaRPr lang="en-US" altLang="zh-CN" sz="1600">
              <a:solidFill>
                <a:srgbClr val="0D0D0D"/>
              </a:solidFill>
              <a:latin typeface="宋体" panose="02010600030101010101" pitchFamily="2" charset="-122"/>
              <a:sym typeface="+mn-lt"/>
            </a:endParaRPr>
          </a:p>
        </p:txBody>
      </p:sp>
      <p:sp>
        <p:nvSpPr>
          <p:cNvPr id="36869" name="文本框 73"/>
          <p:cNvSpPr txBox="1">
            <a:spLocks noChangeArrowheads="1"/>
          </p:cNvSpPr>
          <p:nvPr/>
        </p:nvSpPr>
        <p:spPr bwMode="auto">
          <a:xfrm>
            <a:off x="990600" y="5738813"/>
            <a:ext cx="411321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仪器型号：</a:t>
            </a:r>
            <a:r>
              <a:rPr lang="zh-CN" altLang="en-US">
                <a:sym typeface="+mn-lt"/>
              </a:rPr>
              <a:t> </a:t>
            </a:r>
            <a:r>
              <a:rPr lang="en-US" altLang="zh-CN" b="1">
                <a:sym typeface="+mn-lt"/>
              </a:rPr>
              <a:t>STA449 F5-QMS403D</a:t>
            </a:r>
            <a:r>
              <a:rPr lang="en-US" altLang="zh-CN">
                <a:sym typeface="+mn-lt"/>
              </a:rPr>
              <a:t> </a:t>
            </a:r>
          </a:p>
          <a:p>
            <a:r>
              <a:rPr lang="zh-CN" altLang="en-US" b="1">
                <a:sym typeface="+mn-lt"/>
              </a:rPr>
              <a:t>生产厂家：</a:t>
            </a:r>
            <a:r>
              <a:rPr lang="en-US" altLang="zh-CN">
                <a:sym typeface="+mn-lt"/>
              </a:rPr>
              <a:t>NETZSCH </a:t>
            </a:r>
            <a:r>
              <a:rPr lang="zh-CN" altLang="en-US">
                <a:sym typeface="+mn-lt"/>
              </a:rPr>
              <a:t>耐驰</a:t>
            </a:r>
            <a:r>
              <a:rPr lang="en-US" altLang="zh-CN">
                <a:sym typeface="+mn-lt"/>
              </a:rPr>
              <a:t> (</a:t>
            </a:r>
            <a:r>
              <a:rPr lang="zh-CN" altLang="en-US">
                <a:sym typeface="+mn-lt"/>
              </a:rPr>
              <a:t>德国</a:t>
            </a:r>
            <a:r>
              <a:rPr lang="en-US" altLang="zh-CN">
                <a:sym typeface="+mn-lt"/>
              </a:rPr>
              <a:t>)</a:t>
            </a:r>
            <a:endParaRPr lang="zh-CN" altLang="en-US">
              <a:sym typeface="+mn-lt"/>
            </a:endParaRPr>
          </a:p>
        </p:txBody>
      </p:sp>
      <p:pic>
        <p:nvPicPr>
          <p:cNvPr id="1639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685" y="1629410"/>
            <a:ext cx="5014595" cy="376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20484" grpId="0"/>
      <p:bldP spid="368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087438"/>
            <a:ext cx="6465887" cy="127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1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仪器介绍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412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2930525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1741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" y="1672590"/>
            <a:ext cx="513397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文本框 73"/>
          <p:cNvSpPr txBox="1">
            <a:spLocks noChangeArrowheads="1"/>
          </p:cNvSpPr>
          <p:nvPr/>
        </p:nvSpPr>
        <p:spPr bwMode="auto">
          <a:xfrm>
            <a:off x="2228850" y="363538"/>
            <a:ext cx="8623300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二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热重分析仪 </a:t>
            </a:r>
          </a:p>
          <a:p>
            <a:r>
              <a:rPr lang="en-US" altLang="zh-CN" b="1">
                <a:sym typeface="+mn-lt"/>
              </a:rPr>
              <a:t>        Thermal Gravimetric Analyzer</a:t>
            </a:r>
            <a:r>
              <a:rPr lang="en-US" altLang="zh-CN">
                <a:sym typeface="+mn-lt"/>
              </a:rPr>
              <a:t> </a:t>
            </a:r>
            <a:endParaRPr lang="zh-CN" altLang="en-US">
              <a:sym typeface="+mn-lt"/>
            </a:endParaRPr>
          </a:p>
        </p:txBody>
      </p:sp>
      <p:sp>
        <p:nvSpPr>
          <p:cNvPr id="36869" name="文本框 73"/>
          <p:cNvSpPr txBox="1">
            <a:spLocks noChangeArrowheads="1"/>
          </p:cNvSpPr>
          <p:nvPr/>
        </p:nvSpPr>
        <p:spPr bwMode="auto">
          <a:xfrm>
            <a:off x="990600" y="5738813"/>
            <a:ext cx="411321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仪器型号：</a:t>
            </a:r>
            <a:r>
              <a:rPr lang="zh-CN" altLang="en-US">
                <a:sym typeface="+mn-lt"/>
              </a:rPr>
              <a:t> </a:t>
            </a:r>
            <a:r>
              <a:rPr lang="en-US" altLang="zh-CN" b="1">
                <a:sym typeface="+mn-lt"/>
              </a:rPr>
              <a:t>TG 209 F3</a:t>
            </a:r>
            <a:r>
              <a:rPr lang="en-US" altLang="zh-CN">
                <a:sym typeface="+mn-lt"/>
              </a:rPr>
              <a:t> </a:t>
            </a:r>
          </a:p>
          <a:p>
            <a:r>
              <a:rPr lang="zh-CN" altLang="en-US" b="1">
                <a:sym typeface="+mn-lt"/>
              </a:rPr>
              <a:t>生产厂家：</a:t>
            </a:r>
            <a:r>
              <a:rPr lang="en-US" altLang="zh-CN">
                <a:sym typeface="+mn-lt"/>
              </a:rPr>
              <a:t>NETZSCH </a:t>
            </a:r>
            <a:r>
              <a:rPr lang="zh-CN" altLang="en-US">
                <a:sym typeface="+mn-lt"/>
              </a:rPr>
              <a:t>耐驰</a:t>
            </a:r>
            <a:r>
              <a:rPr lang="en-US" altLang="zh-CN">
                <a:sym typeface="+mn-lt"/>
              </a:rPr>
              <a:t> (</a:t>
            </a:r>
            <a:r>
              <a:rPr lang="zh-CN" altLang="en-US">
                <a:sym typeface="+mn-lt"/>
              </a:rPr>
              <a:t>德国</a:t>
            </a:r>
            <a:r>
              <a:rPr lang="en-US" altLang="zh-CN">
                <a:sym typeface="+mn-lt"/>
              </a:rPr>
              <a:t>)</a:t>
            </a:r>
            <a:endParaRPr lang="zh-CN" altLang="en-US">
              <a:sym typeface="+mn-lt"/>
            </a:endParaRPr>
          </a:p>
        </p:txBody>
      </p:sp>
      <p:sp>
        <p:nvSpPr>
          <p:cNvPr id="17417" name="文本框 62"/>
          <p:cNvSpPr txBox="1">
            <a:spLocks noChangeArrowheads="1"/>
          </p:cNvSpPr>
          <p:nvPr/>
        </p:nvSpPr>
        <p:spPr bwMode="auto">
          <a:xfrm>
            <a:off x="6308725" y="1541463"/>
            <a:ext cx="5746750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+mn-lt"/>
              </a:rPr>
              <a:t>主要功能用途</a:t>
            </a:r>
            <a:r>
              <a:rPr lang="en-US" altLang="zh-CN" b="1">
                <a:latin typeface="宋体" panose="02010600030101010101" pitchFamily="2" charset="-122"/>
                <a:sym typeface="+mn-lt"/>
              </a:rPr>
              <a:t>:</a:t>
            </a:r>
          </a:p>
          <a:p>
            <a:endParaRPr lang="en-US" altLang="zh-CN">
              <a:latin typeface="宋体" panose="02010600030101010101" pitchFamily="2" charset="-122"/>
              <a:sym typeface="+mn-lt"/>
            </a:endParaRPr>
          </a:p>
          <a:p>
            <a:r>
              <a:rPr lang="zh-CN" altLang="zh-CN">
                <a:sym typeface="+mn-lt"/>
              </a:rPr>
              <a:t>分解过程分析</a:t>
            </a:r>
            <a:r>
              <a:rPr lang="zh-CN" altLang="en-US">
                <a:sym typeface="+mn-lt"/>
              </a:rPr>
              <a:t>；气固反应；组分分析；挥发成分检测；</a:t>
            </a:r>
            <a:endParaRPr lang="en-US" altLang="zh-CN">
              <a:sym typeface="+mn-lt"/>
            </a:endParaRPr>
          </a:p>
          <a:p>
            <a:r>
              <a:rPr lang="zh-CN" altLang="en-US">
                <a:sym typeface="+mn-lt"/>
              </a:rPr>
              <a:t>挥发，气态产物释放；老化过程分析；解吸附行为</a:t>
            </a:r>
            <a:r>
              <a:rPr lang="zh-CN" altLang="en-US">
                <a:latin typeface="宋体" panose="02010600030101010101" pitchFamily="2" charset="-122"/>
                <a:sym typeface="+mn-lt"/>
              </a:rPr>
              <a:t>。</a:t>
            </a:r>
            <a:endParaRPr lang="en-US" altLang="zh-CN">
              <a:latin typeface="宋体" panose="02010600030101010101" pitchFamily="2" charset="-122"/>
              <a:sym typeface="+mn-lt"/>
            </a:endParaRPr>
          </a:p>
        </p:txBody>
      </p:sp>
      <p:sp>
        <p:nvSpPr>
          <p:cNvPr id="17418" name="文本框 61"/>
          <p:cNvSpPr txBox="1">
            <a:spLocks noChangeArrowheads="1"/>
          </p:cNvSpPr>
          <p:nvPr/>
        </p:nvSpPr>
        <p:spPr bwMode="auto">
          <a:xfrm>
            <a:off x="6356350" y="3136900"/>
            <a:ext cx="5575300" cy="283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技术指标：</a:t>
            </a:r>
          </a:p>
          <a:p>
            <a:endParaRPr lang="zh-CN" altLang="en-US" b="1">
              <a:sym typeface="+mn-lt"/>
            </a:endParaRPr>
          </a:p>
          <a:p>
            <a:r>
              <a:rPr lang="en-US" altLang="zh-CN">
                <a:latin typeface="Times New Roman" panose="02020603050405020304" pitchFamily="18" charset="0"/>
                <a:sym typeface="+mn-lt"/>
              </a:rPr>
              <a:t>1.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温度范围：（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10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）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20℃-1000℃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；</a:t>
            </a:r>
          </a:p>
          <a:p>
            <a:r>
              <a:rPr lang="zh-CN" altLang="en-US">
                <a:latin typeface="Times New Roman" panose="02020603050405020304" pitchFamily="18" charset="0"/>
                <a:sym typeface="+mn-lt"/>
              </a:rPr>
              <a:t>升温与降温速率：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0-100K/min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；</a:t>
            </a:r>
          </a:p>
          <a:p>
            <a:r>
              <a:rPr lang="zh-CN" altLang="en-US">
                <a:latin typeface="Times New Roman" panose="02020603050405020304" pitchFamily="18" charset="0"/>
                <a:sym typeface="+mn-lt"/>
              </a:rPr>
              <a:t>冷却时间：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10min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（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1000℃-100℃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）；</a:t>
            </a:r>
          </a:p>
          <a:p>
            <a:r>
              <a:rPr lang="en-US" altLang="zh-CN">
                <a:latin typeface="Times New Roman" panose="02020603050405020304" pitchFamily="18" charset="0"/>
                <a:sym typeface="+mn-lt"/>
              </a:rPr>
              <a:t>2.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宽广的称重范围：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2000 mg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；称重解析度：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0.1µg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；</a:t>
            </a:r>
          </a:p>
          <a:p>
            <a:r>
              <a:rPr lang="en-US" altLang="zh-CN">
                <a:latin typeface="Times New Roman" panose="02020603050405020304" pitchFamily="18" charset="0"/>
                <a:sym typeface="+mn-lt"/>
              </a:rPr>
              <a:t>3.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测量气氛：惰性，氧化性，还原性，静态，动态；</a:t>
            </a:r>
            <a:endParaRPr lang="en-US" altLang="zh-CN">
              <a:latin typeface="Times New Roman" panose="02020603050405020304" pitchFamily="18" charset="0"/>
              <a:sym typeface="+mn-lt"/>
            </a:endParaRPr>
          </a:p>
          <a:p>
            <a:r>
              <a:rPr lang="zh-CN" altLang="en-US">
                <a:latin typeface="Times New Roman" panose="02020603050405020304" pitchFamily="18" charset="0"/>
                <a:sym typeface="+mn-lt"/>
              </a:rPr>
              <a:t>内置质量流量计，包含两路吹扫气体与一路保护气体，气体流量控制精确；</a:t>
            </a:r>
            <a:endParaRPr lang="en-US" altLang="zh-CN">
              <a:latin typeface="Times New Roman" panose="02020603050405020304" pitchFamily="18" charset="0"/>
              <a:sym typeface="+mn-lt"/>
            </a:endParaRPr>
          </a:p>
          <a:p>
            <a:r>
              <a:rPr lang="en-US" altLang="zh-CN">
                <a:latin typeface="Times New Roman" panose="02020603050405020304" pitchFamily="18" charset="0"/>
                <a:sym typeface="+mn-lt"/>
              </a:rPr>
              <a:t>4.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真空密闭结构，真空度可达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10</a:t>
            </a:r>
            <a:r>
              <a:rPr lang="en-US" altLang="zh-CN" baseline="30000">
                <a:latin typeface="Times New Roman" panose="02020603050405020304" pitchFamily="18" charset="0"/>
                <a:sym typeface="+mn-lt"/>
              </a:rPr>
              <a:t>-2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 mbar (1 Pa)</a:t>
            </a:r>
            <a:r>
              <a:rPr lang="zh-CN" altLang="en-US">
                <a:latin typeface="Times New Roman" panose="02020603050405020304" pitchFamily="18" charset="0"/>
                <a:sym typeface="+mn-lt"/>
              </a:rPr>
              <a:t>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20484" grpId="0"/>
      <p:bldP spid="368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484" name="文本框 73"/>
          <p:cNvSpPr txBox="1">
            <a:spLocks noChangeArrowheads="1"/>
          </p:cNvSpPr>
          <p:nvPr/>
        </p:nvSpPr>
        <p:spPr bwMode="auto">
          <a:xfrm>
            <a:off x="2166938" y="322263"/>
            <a:ext cx="8174037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三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热重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-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红外联用仪 </a:t>
            </a:r>
            <a:endParaRPr lang="en-US" altLang="zh-CN" sz="2400" b="1">
              <a:solidFill>
                <a:srgbClr val="800000"/>
              </a:solidFill>
              <a:ea typeface="微软雅黑" panose="020B0503020204020204" pitchFamily="34" charset="-122"/>
              <a:sym typeface="+mn-lt"/>
            </a:endParaRPr>
          </a:p>
          <a:p>
            <a:r>
              <a:rPr lang="en-US" altLang="zh-CN" b="1">
                <a:sym typeface="+mn-lt"/>
              </a:rPr>
              <a:t>       Synchronous thermal analyzer - mass spectrometry system</a:t>
            </a:r>
            <a:r>
              <a:rPr lang="en-US" altLang="zh-CN">
                <a:sym typeface="+mn-lt"/>
              </a:rPr>
              <a:t> </a:t>
            </a:r>
            <a:endParaRPr lang="zh-CN" altLang="en-US"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087438"/>
            <a:ext cx="6465887" cy="127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仪器介绍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437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2930525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095" y="1778635"/>
            <a:ext cx="4693920" cy="330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文本框 73"/>
          <p:cNvSpPr txBox="1">
            <a:spLocks noChangeArrowheads="1"/>
          </p:cNvSpPr>
          <p:nvPr/>
        </p:nvSpPr>
        <p:spPr bwMode="auto">
          <a:xfrm>
            <a:off x="199390" y="5536565"/>
            <a:ext cx="5766435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>
                <a:sym typeface="+mn-lt"/>
              </a:rPr>
              <a:t>仪器型号：</a:t>
            </a:r>
            <a:r>
              <a:rPr lang="zh-CN" altLang="en-US">
                <a:sym typeface="+mn-lt"/>
              </a:rPr>
              <a:t> </a:t>
            </a:r>
            <a:r>
              <a:rPr lang="en-US" altLang="zh-CN" b="1">
                <a:sym typeface="+mn-lt"/>
              </a:rPr>
              <a:t>TGA: STA449 F5;FT-IR: Nicolet iS50</a:t>
            </a:r>
            <a:r>
              <a:rPr lang="en-US" altLang="zh-CN">
                <a:sym typeface="+mn-lt"/>
              </a:rPr>
              <a:t> </a:t>
            </a:r>
          </a:p>
          <a:p>
            <a:r>
              <a:rPr lang="zh-CN" altLang="en-US" b="1">
                <a:sym typeface="+mn-lt"/>
              </a:rPr>
              <a:t>生产厂家：</a:t>
            </a:r>
            <a:r>
              <a:rPr lang="en-US" altLang="zh-CN" sz="1600">
                <a:sym typeface="+mn-lt"/>
              </a:rPr>
              <a:t>TGA: NETZSCH;        FT-IR: Thermo Fisher</a:t>
            </a:r>
          </a:p>
          <a:p>
            <a:r>
              <a:rPr lang="en-US" altLang="zh-CN" sz="1600">
                <a:sym typeface="+mn-lt"/>
              </a:rPr>
              <a:t>                             </a:t>
            </a:r>
            <a:r>
              <a:rPr lang="zh-CN" altLang="en-US" sz="1600">
                <a:sym typeface="+mn-lt"/>
              </a:rPr>
              <a:t>耐驰</a:t>
            </a:r>
            <a:r>
              <a:rPr lang="en-US" altLang="zh-CN" sz="1600">
                <a:sym typeface="+mn-lt"/>
              </a:rPr>
              <a:t>  (</a:t>
            </a:r>
            <a:r>
              <a:rPr lang="zh-CN" altLang="en-US" sz="1600">
                <a:sym typeface="+mn-lt"/>
              </a:rPr>
              <a:t>德国</a:t>
            </a:r>
            <a:r>
              <a:rPr lang="en-US" altLang="zh-CN" sz="1600">
                <a:sym typeface="+mn-lt"/>
              </a:rPr>
              <a:t>)                   赛默飞</a:t>
            </a:r>
            <a:r>
              <a:rPr lang="zh-CN" altLang="en-US" sz="1600">
                <a:sym typeface="+mn-lt"/>
              </a:rPr>
              <a:t>世尔（美国</a:t>
            </a:r>
            <a:r>
              <a:rPr lang="en-US" altLang="zh-CN" sz="1600">
                <a:sym typeface="+mn-lt"/>
              </a:rPr>
              <a:t>) </a:t>
            </a:r>
            <a:endParaRPr lang="zh-CN" altLang="en-US" sz="1600">
              <a:sym typeface="+mn-lt"/>
            </a:endParaRPr>
          </a:p>
        </p:txBody>
      </p:sp>
      <p:sp>
        <p:nvSpPr>
          <p:cNvPr id="18441" name="文本框 62"/>
          <p:cNvSpPr txBox="1">
            <a:spLocks noChangeArrowheads="1"/>
          </p:cNvSpPr>
          <p:nvPr/>
        </p:nvSpPr>
        <p:spPr bwMode="auto">
          <a:xfrm>
            <a:off x="6089650" y="1312863"/>
            <a:ext cx="5937250" cy="2138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+mn-lt"/>
              </a:rPr>
              <a:t>主要功能用途</a:t>
            </a:r>
            <a:r>
              <a:rPr lang="en-US" altLang="zh-CN" b="1">
                <a:latin typeface="宋体" panose="02010600030101010101" pitchFamily="2" charset="-122"/>
                <a:sym typeface="+mn-lt"/>
              </a:rPr>
              <a:t>:</a:t>
            </a:r>
          </a:p>
          <a:p>
            <a:endParaRPr lang="en-US" altLang="zh-CN">
              <a:latin typeface="宋体" panose="02010600030101010101" pitchFamily="2" charset="-122"/>
              <a:sym typeface="+mn-lt"/>
            </a:endParaRPr>
          </a:p>
          <a:p>
            <a:r>
              <a:rPr lang="en-US" altLang="zh-CN" sz="1600">
                <a:sym typeface="+mn-lt"/>
              </a:rPr>
              <a:t>1. </a:t>
            </a:r>
            <a:r>
              <a:rPr lang="zh-CN" altLang="en-US" sz="1600">
                <a:sym typeface="+mn-lt"/>
              </a:rPr>
              <a:t>可测量室温到</a:t>
            </a:r>
            <a:r>
              <a:rPr lang="en-US" altLang="zh-CN" sz="1600">
                <a:sym typeface="+mn-lt"/>
              </a:rPr>
              <a:t>1000 </a:t>
            </a:r>
            <a:r>
              <a:rPr lang="en-US" altLang="zh-CN">
                <a:sym typeface="+mn-lt"/>
              </a:rPr>
              <a:t>℃</a:t>
            </a:r>
            <a:r>
              <a:rPr lang="zh-CN" altLang="en-US" sz="1600">
                <a:sym typeface="+mn-lt"/>
              </a:rPr>
              <a:t>固体，液体样品随着温度的变化而产生的热重曲线和分解气体的红外曲线，并可得到变温</a:t>
            </a:r>
            <a:r>
              <a:rPr lang="en-US" altLang="zh-CN" sz="1600">
                <a:sym typeface="+mn-lt"/>
              </a:rPr>
              <a:t>-</a:t>
            </a:r>
            <a:r>
              <a:rPr lang="zh-CN" altLang="en-US" sz="1600">
                <a:sym typeface="+mn-lt"/>
              </a:rPr>
              <a:t>恒温</a:t>
            </a:r>
            <a:r>
              <a:rPr lang="en-US" altLang="zh-CN" sz="1600">
                <a:sym typeface="+mn-lt"/>
              </a:rPr>
              <a:t>-</a:t>
            </a:r>
            <a:r>
              <a:rPr lang="zh-CN" altLang="en-US" sz="1600">
                <a:sym typeface="+mn-lt"/>
              </a:rPr>
              <a:t>变温组合曲线；</a:t>
            </a:r>
            <a:endParaRPr lang="en-US" altLang="zh-CN" sz="1600">
              <a:sym typeface="+mn-lt"/>
            </a:endParaRPr>
          </a:p>
          <a:p>
            <a:r>
              <a:rPr lang="en-US" altLang="zh-CN" sz="1600">
                <a:sym typeface="+mn-lt"/>
              </a:rPr>
              <a:t>2. </a:t>
            </a:r>
            <a:r>
              <a:rPr lang="zh-CN" altLang="en-US" sz="1600">
                <a:sym typeface="+mn-lt"/>
              </a:rPr>
              <a:t>软件自动生成热重</a:t>
            </a:r>
            <a:r>
              <a:rPr lang="en-US" altLang="zh-CN" sz="1600">
                <a:sym typeface="+mn-lt"/>
              </a:rPr>
              <a:t>-</a:t>
            </a:r>
            <a:r>
              <a:rPr lang="zh-CN" altLang="en-US" sz="1600">
                <a:sym typeface="+mn-lt"/>
              </a:rPr>
              <a:t>红外的</a:t>
            </a:r>
            <a:r>
              <a:rPr lang="en-US" altLang="zh-CN" sz="1600">
                <a:sym typeface="+mn-lt"/>
              </a:rPr>
              <a:t>3D</a:t>
            </a:r>
            <a:r>
              <a:rPr lang="zh-CN" altLang="en-US" sz="1600">
                <a:sym typeface="+mn-lt"/>
              </a:rPr>
              <a:t>谱图；</a:t>
            </a:r>
            <a:endParaRPr lang="en-US" altLang="zh-CN" sz="1600">
              <a:sym typeface="+mn-lt"/>
            </a:endParaRPr>
          </a:p>
          <a:p>
            <a:r>
              <a:rPr lang="en-US" altLang="zh-CN" sz="1600">
                <a:sym typeface="+mn-lt"/>
              </a:rPr>
              <a:t>3. </a:t>
            </a:r>
            <a:r>
              <a:rPr lang="zh-CN" altLang="en-US" sz="1600">
                <a:sym typeface="+mn-lt"/>
              </a:rPr>
              <a:t>可观测分解产生的单一气体随温度或时间变化的分解量；</a:t>
            </a:r>
            <a:endParaRPr lang="en-US" altLang="zh-CN" sz="1600">
              <a:sym typeface="+mn-lt"/>
            </a:endParaRPr>
          </a:p>
          <a:p>
            <a:r>
              <a:rPr lang="en-US" altLang="zh-CN" sz="1600">
                <a:sym typeface="+mn-lt"/>
              </a:rPr>
              <a:t>4. </a:t>
            </a:r>
            <a:r>
              <a:rPr lang="zh-CN" altLang="en-US" sz="1600">
                <a:sym typeface="+mn-lt"/>
              </a:rPr>
              <a:t>红外光谱仪配有全反射</a:t>
            </a:r>
            <a:r>
              <a:rPr lang="en-US" altLang="zh-CN" sz="1600">
                <a:sym typeface="+mn-lt"/>
              </a:rPr>
              <a:t>(ATR)</a:t>
            </a:r>
            <a:r>
              <a:rPr lang="zh-CN" altLang="en-US" sz="1600">
                <a:sym typeface="+mn-lt"/>
              </a:rPr>
              <a:t>部件，可测多种材质样品</a:t>
            </a:r>
            <a:r>
              <a:rPr lang="zh-CN" altLang="en-US" sz="1600">
                <a:latin typeface="宋体" panose="02010600030101010101" pitchFamily="2" charset="-122"/>
                <a:sym typeface="+mn-lt"/>
              </a:rPr>
              <a:t>。</a:t>
            </a:r>
            <a:endParaRPr lang="en-US" altLang="zh-CN" sz="1600">
              <a:latin typeface="宋体" panose="02010600030101010101" pitchFamily="2" charset="-122"/>
              <a:sym typeface="+mn-lt"/>
            </a:endParaRPr>
          </a:p>
        </p:txBody>
      </p:sp>
      <p:sp>
        <p:nvSpPr>
          <p:cNvPr id="18442" name="文本框 61"/>
          <p:cNvSpPr txBox="1">
            <a:spLocks noChangeArrowheads="1"/>
          </p:cNvSpPr>
          <p:nvPr/>
        </p:nvSpPr>
        <p:spPr bwMode="auto">
          <a:xfrm>
            <a:off x="6107113" y="3525838"/>
            <a:ext cx="6027737" cy="290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技术指标：</a:t>
            </a:r>
          </a:p>
          <a:p>
            <a:endParaRPr lang="zh-CN" altLang="en-US" b="1">
              <a:sym typeface="+mn-lt"/>
            </a:endParaRPr>
          </a:p>
          <a:p>
            <a:r>
              <a:rPr lang="en-US" altLang="zh-CN" sz="1600">
                <a:sym typeface="+mn-lt"/>
              </a:rPr>
              <a:t>1. 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TGA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温度范围：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(10)20 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℃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 - 1100 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℃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；升温与降温速率：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0.001 K/min-200 K/min; </a:t>
            </a:r>
          </a:p>
          <a:p>
            <a:r>
              <a:rPr lang="en-US" altLang="zh-CN" sz="1600">
                <a:latin typeface="Times New Roman" panose="02020603050405020304" pitchFamily="18" charset="0"/>
                <a:sym typeface="+mn-lt"/>
              </a:rPr>
              <a:t>2.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冷却时间：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12 min (1100 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℃ 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-100 </a:t>
            </a:r>
            <a:r>
              <a:rPr lang="en-US" altLang="zh-CN">
                <a:latin typeface="Times New Roman" panose="02020603050405020304" pitchFamily="18" charset="0"/>
                <a:sym typeface="+mn-lt"/>
              </a:rPr>
              <a:t>℃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)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</a:t>
            </a:r>
          </a:p>
          <a:p>
            <a:r>
              <a:rPr lang="en-US" altLang="zh-CN" sz="1600">
                <a:latin typeface="Times New Roman" panose="02020603050405020304" pitchFamily="18" charset="0"/>
                <a:sym typeface="+mn-lt"/>
              </a:rPr>
              <a:t>3.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最大称量范围：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2000 mg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；分辨率：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0.1 μg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真空密闭系统，真空度可达 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10-2 mbar,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可在热重测试的同时得到 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DTA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曲线，可用于温度校正；</a:t>
            </a:r>
            <a:endParaRPr lang="en-US" altLang="zh-CN" sz="1600">
              <a:latin typeface="Times New Roman" panose="02020603050405020304" pitchFamily="18" charset="0"/>
              <a:sym typeface="+mn-lt"/>
            </a:endParaRPr>
          </a:p>
          <a:p>
            <a:r>
              <a:rPr lang="en-US" altLang="zh-CN" sz="1600">
                <a:latin typeface="Times New Roman" panose="02020603050405020304" pitchFamily="18" charset="0"/>
                <a:sym typeface="+mn-lt"/>
              </a:rPr>
              <a:t>4. </a:t>
            </a:r>
            <a:r>
              <a:rPr lang="zh-CN" altLang="en-US" sz="1600">
                <a:latin typeface="Times New Roman" panose="02020603050405020304" pitchFamily="18" charset="0"/>
                <a:sym typeface="+mn-lt"/>
              </a:rPr>
              <a:t>红外光谱范围： </a:t>
            </a:r>
            <a:r>
              <a:rPr lang="en-US" altLang="zh-CN" sz="1600">
                <a:latin typeface="Times New Roman" panose="02020603050405020304" pitchFamily="18" charset="0"/>
                <a:sym typeface="+mn-lt"/>
              </a:rPr>
              <a:t>4,000-350 cm</a:t>
            </a:r>
            <a:r>
              <a:rPr lang="en-US" altLang="zh-CN" sz="1600" baseline="30000">
                <a:latin typeface="Times New Roman" panose="02020603050405020304" pitchFamily="18" charset="0"/>
                <a:sym typeface="+mn-lt"/>
              </a:rPr>
              <a:t>-1</a:t>
            </a:r>
            <a:r>
              <a:rPr lang="zh-CN" altLang="en-US" sz="1600">
                <a:sym typeface="+mn-lt"/>
              </a:rPr>
              <a:t>；分辨率：优于</a:t>
            </a:r>
            <a:r>
              <a:rPr lang="en-US" altLang="zh-CN" sz="1600">
                <a:sym typeface="+mn-lt"/>
              </a:rPr>
              <a:t>0.2 cm</a:t>
            </a:r>
            <a:r>
              <a:rPr lang="en-US" altLang="zh-CN" sz="1600" baseline="30000">
                <a:sym typeface="+mn-lt"/>
              </a:rPr>
              <a:t>-1</a:t>
            </a:r>
            <a:r>
              <a:rPr lang="zh-CN" altLang="en-US" sz="1600">
                <a:sym typeface="+mn-lt"/>
              </a:rPr>
              <a:t>；波数精度：优于</a:t>
            </a:r>
            <a:r>
              <a:rPr lang="en-US" altLang="zh-CN" sz="1600">
                <a:sym typeface="+mn-lt"/>
              </a:rPr>
              <a:t>0.01 cm</a:t>
            </a:r>
            <a:r>
              <a:rPr lang="en-US" altLang="zh-CN" sz="1600" baseline="30000">
                <a:sym typeface="+mn-lt"/>
              </a:rPr>
              <a:t>-1</a:t>
            </a:r>
            <a:r>
              <a:rPr lang="en-US" altLang="zh-CN" sz="1600">
                <a:sym typeface="+mn-lt"/>
              </a:rPr>
              <a:t> </a:t>
            </a:r>
            <a:r>
              <a:rPr lang="zh-CN" altLang="en-US" sz="1600">
                <a:sym typeface="+mn-lt"/>
              </a:rPr>
              <a:t>透光率精度： 优于</a:t>
            </a:r>
            <a:r>
              <a:rPr lang="en-US" altLang="zh-CN" sz="1600">
                <a:sym typeface="+mn-lt"/>
              </a:rPr>
              <a:t>0.07%T</a:t>
            </a:r>
            <a:r>
              <a:rPr lang="zh-CN" altLang="en-US" sz="1600">
                <a:sym typeface="+mn-lt"/>
              </a:rPr>
              <a:t>；信</a:t>
            </a:r>
            <a:r>
              <a:rPr lang="en-US" altLang="zh-CN" sz="1600">
                <a:sym typeface="+mn-lt"/>
              </a:rPr>
              <a:t>/</a:t>
            </a:r>
            <a:r>
              <a:rPr lang="zh-CN" altLang="en-US" sz="1600">
                <a:sym typeface="+mn-lt"/>
              </a:rPr>
              <a:t>噪比： 高于</a:t>
            </a:r>
            <a:r>
              <a:rPr lang="en-US" altLang="zh-CN" sz="1600">
                <a:sym typeface="+mn-lt"/>
              </a:rPr>
              <a:t>55,000:1 (</a:t>
            </a:r>
            <a:r>
              <a:rPr lang="zh-CN" altLang="en-US" sz="1600">
                <a:sym typeface="+mn-lt"/>
              </a:rPr>
              <a:t>峰</a:t>
            </a:r>
            <a:r>
              <a:rPr lang="en-US" altLang="zh-CN" sz="1600">
                <a:sym typeface="+mn-lt"/>
              </a:rPr>
              <a:t>-</a:t>
            </a:r>
            <a:r>
              <a:rPr lang="zh-CN" altLang="en-US" sz="1600">
                <a:sym typeface="+mn-lt"/>
              </a:rPr>
              <a:t>峰值</a:t>
            </a:r>
            <a:r>
              <a:rPr lang="en-US" altLang="zh-CN" sz="1600">
                <a:sym typeface="+mn-lt"/>
              </a:rPr>
              <a:t>)</a:t>
            </a:r>
            <a:r>
              <a:rPr lang="zh-CN" altLang="en-US" sz="1600"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20484" grpId="0"/>
      <p:bldP spid="36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484" name="文本框 73"/>
          <p:cNvSpPr txBox="1">
            <a:spLocks noChangeArrowheads="1"/>
          </p:cNvSpPr>
          <p:nvPr/>
        </p:nvSpPr>
        <p:spPr bwMode="auto">
          <a:xfrm>
            <a:off x="2228850" y="363538"/>
            <a:ext cx="6221413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四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) X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射线衍射仪</a:t>
            </a:r>
          </a:p>
          <a:p>
            <a:r>
              <a:rPr lang="en-US" altLang="zh-CN" b="1">
                <a:sym typeface="+mn-lt"/>
              </a:rPr>
              <a:t>         X-ray diffractometer</a:t>
            </a:r>
            <a:endParaRPr lang="zh-CN" altLang="en-US" b="1"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085850"/>
            <a:ext cx="3776662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0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仪器介绍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461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2930525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1946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1292225"/>
            <a:ext cx="38830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文本框 73"/>
          <p:cNvSpPr txBox="1">
            <a:spLocks noChangeArrowheads="1"/>
          </p:cNvSpPr>
          <p:nvPr/>
        </p:nvSpPr>
        <p:spPr bwMode="auto">
          <a:xfrm>
            <a:off x="1176338" y="5881688"/>
            <a:ext cx="41132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仪器型号：</a:t>
            </a:r>
            <a:r>
              <a:rPr lang="zh-CN" altLang="en-US">
                <a:sym typeface="+mn-lt"/>
              </a:rPr>
              <a:t> </a:t>
            </a:r>
            <a:r>
              <a:rPr lang="en-US" altLang="zh-CN" b="1">
                <a:sym typeface="+mn-lt"/>
              </a:rPr>
              <a:t>Smart1ab</a:t>
            </a:r>
            <a:r>
              <a:rPr lang="zh-CN" altLang="en-US" b="1">
                <a:sym typeface="+mn-lt"/>
              </a:rPr>
              <a:t>（</a:t>
            </a:r>
            <a:r>
              <a:rPr lang="en-US" altLang="zh-CN" b="1">
                <a:sym typeface="+mn-lt"/>
              </a:rPr>
              <a:t>9kW</a:t>
            </a:r>
            <a:r>
              <a:rPr lang="zh-CN" altLang="en-US" b="1">
                <a:sym typeface="+mn-lt"/>
              </a:rPr>
              <a:t>）</a:t>
            </a:r>
            <a:r>
              <a:rPr lang="zh-CN" altLang="en-US">
                <a:sym typeface="+mn-lt"/>
              </a:rPr>
              <a:t> </a:t>
            </a:r>
            <a:endParaRPr lang="en-US" altLang="zh-CN">
              <a:sym typeface="+mn-lt"/>
            </a:endParaRPr>
          </a:p>
          <a:p>
            <a:r>
              <a:rPr lang="zh-CN" altLang="en-US" b="1">
                <a:sym typeface="+mn-lt"/>
              </a:rPr>
              <a:t>生产厂家：</a:t>
            </a:r>
            <a:r>
              <a:rPr lang="en-US" altLang="en-US">
                <a:sym typeface="+mn-lt"/>
              </a:rPr>
              <a:t>理学</a:t>
            </a:r>
            <a:r>
              <a:rPr lang="en-US" altLang="zh-CN">
                <a:sym typeface="+mn-lt"/>
              </a:rPr>
              <a:t>  (</a:t>
            </a:r>
            <a:r>
              <a:rPr lang="zh-CN" altLang="en-US">
                <a:sym typeface="+mn-lt"/>
              </a:rPr>
              <a:t>日本</a:t>
            </a:r>
            <a:r>
              <a:rPr lang="en-US" altLang="zh-CN">
                <a:sym typeface="+mn-lt"/>
              </a:rPr>
              <a:t>)</a:t>
            </a:r>
            <a:endParaRPr lang="zh-CN" altLang="en-US">
              <a:sym typeface="+mn-lt"/>
            </a:endParaRPr>
          </a:p>
        </p:txBody>
      </p:sp>
      <p:sp>
        <p:nvSpPr>
          <p:cNvPr id="19465" name="文本框 62"/>
          <p:cNvSpPr txBox="1">
            <a:spLocks noChangeArrowheads="1"/>
          </p:cNvSpPr>
          <p:nvPr/>
        </p:nvSpPr>
        <p:spPr bwMode="auto">
          <a:xfrm>
            <a:off x="5407025" y="1241425"/>
            <a:ext cx="5937250" cy="2289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+mn-lt"/>
              </a:rPr>
              <a:t>主要功能用途</a:t>
            </a:r>
            <a:r>
              <a:rPr lang="en-US" altLang="zh-CN" b="1">
                <a:latin typeface="宋体" panose="02010600030101010101" pitchFamily="2" charset="-122"/>
                <a:sym typeface="+mn-lt"/>
              </a:rPr>
              <a:t>:</a:t>
            </a:r>
          </a:p>
          <a:p>
            <a:endParaRPr lang="en-US" altLang="zh-CN">
              <a:latin typeface="宋体" panose="02010600030101010101" pitchFamily="2" charset="-122"/>
              <a:sym typeface="+mn-lt"/>
            </a:endParaRPr>
          </a:p>
          <a:p>
            <a:r>
              <a:rPr lang="en-US" altLang="zh-CN" sz="1600">
                <a:sym typeface="+mn-lt"/>
              </a:rPr>
              <a:t>1.</a:t>
            </a:r>
            <a:r>
              <a:rPr lang="zh-CN" altLang="en-US">
                <a:sym typeface="+mn-lt"/>
              </a:rPr>
              <a:t>运用于共结晶化实验、物质组成分析、晶体取向、粒子尺寸形貌、聚合物纤维、纳米技术、孔径分析、纹理分析、残余应力、薄膜等应用分析，能够对矿物的物相定性、定量分析</a:t>
            </a:r>
            <a:r>
              <a:rPr lang="zh-CN" altLang="en-US" sz="1600">
                <a:sym typeface="+mn-lt"/>
              </a:rPr>
              <a:t>；</a:t>
            </a:r>
            <a:endParaRPr lang="en-US" altLang="zh-CN" sz="1600">
              <a:sym typeface="+mn-lt"/>
            </a:endParaRPr>
          </a:p>
          <a:p>
            <a:r>
              <a:rPr lang="en-US" altLang="zh-CN" sz="1600">
                <a:sym typeface="+mn-lt"/>
              </a:rPr>
              <a:t>2.</a:t>
            </a:r>
            <a:r>
              <a:rPr lang="zh-CN" altLang="en-US">
                <a:sym typeface="+mn-lt"/>
              </a:rPr>
              <a:t>可以进行普通粉末样品、液体样品、纳米材料、药品、半导体、薄膜样品测试。 </a:t>
            </a:r>
            <a:endParaRPr lang="en-US" altLang="zh-CN" sz="1600">
              <a:latin typeface="宋体" panose="02010600030101010101" pitchFamily="2" charset="-122"/>
              <a:sym typeface="+mn-lt"/>
            </a:endParaRPr>
          </a:p>
        </p:txBody>
      </p:sp>
      <p:sp>
        <p:nvSpPr>
          <p:cNvPr id="19466" name="文本框 61"/>
          <p:cNvSpPr txBox="1">
            <a:spLocks noChangeArrowheads="1"/>
          </p:cNvSpPr>
          <p:nvPr/>
        </p:nvSpPr>
        <p:spPr bwMode="auto">
          <a:xfrm>
            <a:off x="5535613" y="3784600"/>
            <a:ext cx="6027737" cy="173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技术指标：</a:t>
            </a:r>
          </a:p>
          <a:p>
            <a:endParaRPr lang="zh-CN" altLang="en-US" b="1">
              <a:sym typeface="+mn-lt"/>
            </a:endParaRPr>
          </a:p>
          <a:p>
            <a:r>
              <a:rPr lang="en-US" altLang="zh-CN">
                <a:sym typeface="+mn-lt"/>
              </a:rPr>
              <a:t>1</a:t>
            </a:r>
            <a:r>
              <a:rPr lang="zh-CN" altLang="en-US">
                <a:sym typeface="+mn-lt"/>
              </a:rPr>
              <a:t>、</a:t>
            </a:r>
            <a:r>
              <a:rPr lang="en-US" altLang="zh-CN">
                <a:sym typeface="+mn-lt"/>
              </a:rPr>
              <a:t>X</a:t>
            </a:r>
            <a:r>
              <a:rPr lang="zh-CN" altLang="en-US">
                <a:sym typeface="+mn-lt"/>
              </a:rPr>
              <a:t>射线发生器功率为</a:t>
            </a:r>
            <a:r>
              <a:rPr lang="en-US" altLang="zh-CN">
                <a:sym typeface="+mn-lt"/>
              </a:rPr>
              <a:t>3KW</a:t>
            </a:r>
            <a:r>
              <a:rPr lang="zh-CN" altLang="en-US">
                <a:sym typeface="+mn-lt"/>
              </a:rPr>
              <a:t>、新型</a:t>
            </a:r>
            <a:r>
              <a:rPr lang="en-US" altLang="zh-CN">
                <a:sym typeface="+mn-lt"/>
              </a:rPr>
              <a:t>9KW</a:t>
            </a:r>
            <a:r>
              <a:rPr lang="zh-CN" altLang="en-US">
                <a:sym typeface="+mn-lt"/>
              </a:rPr>
              <a:t>转靶；</a:t>
            </a:r>
          </a:p>
          <a:p>
            <a:r>
              <a:rPr lang="en-US" altLang="zh-CN">
                <a:sym typeface="+mn-lt"/>
              </a:rPr>
              <a:t>2</a:t>
            </a:r>
            <a:r>
              <a:rPr lang="zh-CN" altLang="en-US">
                <a:sym typeface="+mn-lt"/>
              </a:rPr>
              <a:t>、测角仪为水平测角仪；</a:t>
            </a:r>
          </a:p>
          <a:p>
            <a:r>
              <a:rPr lang="en-US" altLang="zh-CN">
                <a:sym typeface="+mn-lt"/>
              </a:rPr>
              <a:t>3</a:t>
            </a:r>
            <a:r>
              <a:rPr lang="zh-CN" altLang="en-US">
                <a:sym typeface="+mn-lt"/>
              </a:rPr>
              <a:t>、测角仪最小步进为</a:t>
            </a:r>
            <a:r>
              <a:rPr lang="en-US" altLang="zh-CN">
                <a:sym typeface="+mn-lt"/>
              </a:rPr>
              <a:t>1/10000</a:t>
            </a:r>
            <a:r>
              <a:rPr lang="zh-CN" altLang="en-US">
                <a:sym typeface="+mn-lt"/>
              </a:rPr>
              <a:t>度，最高精度测角仪；</a:t>
            </a:r>
          </a:p>
          <a:p>
            <a:r>
              <a:rPr lang="en-US" altLang="zh-CN">
                <a:sym typeface="+mn-lt"/>
              </a:rPr>
              <a:t>4</a:t>
            </a:r>
            <a:r>
              <a:rPr lang="zh-CN" altLang="en-US">
                <a:sym typeface="+mn-lt"/>
              </a:rPr>
              <a:t>、自动识别所有光学组件、样品台</a:t>
            </a:r>
            <a:r>
              <a:rPr lang="zh-CN" altLang="en-US" sz="1600"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20484" grpId="0"/>
      <p:bldP spid="368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484" name="文本框 73"/>
          <p:cNvSpPr txBox="1">
            <a:spLocks noChangeArrowheads="1"/>
          </p:cNvSpPr>
          <p:nvPr/>
        </p:nvSpPr>
        <p:spPr bwMode="auto">
          <a:xfrm>
            <a:off x="2243138" y="311150"/>
            <a:ext cx="6221412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五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) 核磁共振波谱仪</a:t>
            </a:r>
          </a:p>
          <a:p>
            <a:r>
              <a:rPr lang="en-US" altLang="zh-CN" b="1">
                <a:sym typeface="+mn-lt"/>
              </a:rPr>
              <a:t>         Nuclear magnetic resonance spectrometer</a:t>
            </a:r>
            <a:endParaRPr lang="zh-CN" altLang="en-US" b="1"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087438"/>
            <a:ext cx="6465887" cy="127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仪器介绍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485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2930525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048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805" y="1368425"/>
            <a:ext cx="4020820" cy="43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文本框 73"/>
          <p:cNvSpPr txBox="1">
            <a:spLocks noChangeArrowheads="1"/>
          </p:cNvSpPr>
          <p:nvPr/>
        </p:nvSpPr>
        <p:spPr bwMode="auto">
          <a:xfrm>
            <a:off x="933450" y="5981700"/>
            <a:ext cx="4113213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仪器型号：</a:t>
            </a:r>
            <a:r>
              <a:rPr lang="zh-CN" altLang="en-US">
                <a:sym typeface="+mn-lt"/>
              </a:rPr>
              <a:t> </a:t>
            </a:r>
            <a:r>
              <a:rPr lang="en-US" altLang="zh-CN" b="1">
                <a:sym typeface="+mn-lt"/>
              </a:rPr>
              <a:t>AVANCE III HD 400MHz</a:t>
            </a:r>
            <a:endParaRPr lang="en-US" altLang="zh-CN">
              <a:sym typeface="+mn-lt"/>
            </a:endParaRPr>
          </a:p>
          <a:p>
            <a:r>
              <a:rPr lang="zh-CN" altLang="en-US" b="1">
                <a:sym typeface="+mn-lt"/>
              </a:rPr>
              <a:t>生产厂家：</a:t>
            </a:r>
            <a:r>
              <a:rPr lang="en-US" altLang="en-US">
                <a:sym typeface="+mn-lt"/>
              </a:rPr>
              <a:t>Bruker Biospin AG</a:t>
            </a:r>
          </a:p>
          <a:p>
            <a:r>
              <a:rPr lang="en-US" altLang="en-US">
                <a:sym typeface="+mn-lt"/>
              </a:rPr>
              <a:t>                  </a:t>
            </a:r>
            <a:r>
              <a:rPr lang="zh-CN" altLang="en-US">
                <a:sym typeface="+mn-lt"/>
              </a:rPr>
              <a:t>布鲁克</a:t>
            </a:r>
            <a:r>
              <a:rPr lang="en-US" altLang="zh-CN">
                <a:sym typeface="+mn-lt"/>
              </a:rPr>
              <a:t> (</a:t>
            </a:r>
            <a:r>
              <a:rPr lang="zh-CN" altLang="en-US">
                <a:sym typeface="+mn-lt"/>
              </a:rPr>
              <a:t>德国</a:t>
            </a:r>
            <a:r>
              <a:rPr lang="en-US" altLang="zh-CN">
                <a:sym typeface="+mn-lt"/>
              </a:rPr>
              <a:t>)</a:t>
            </a:r>
            <a:endParaRPr lang="zh-CN" altLang="en-US">
              <a:sym typeface="+mn-lt"/>
            </a:endParaRPr>
          </a:p>
        </p:txBody>
      </p:sp>
      <p:sp>
        <p:nvSpPr>
          <p:cNvPr id="20489" name="文本框 62"/>
          <p:cNvSpPr txBox="1">
            <a:spLocks noChangeArrowheads="1"/>
          </p:cNvSpPr>
          <p:nvPr/>
        </p:nvSpPr>
        <p:spPr bwMode="auto">
          <a:xfrm>
            <a:off x="5407025" y="1241425"/>
            <a:ext cx="5937250" cy="2014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+mn-lt"/>
              </a:rPr>
              <a:t>主要功能用途</a:t>
            </a:r>
            <a:r>
              <a:rPr lang="en-US" altLang="zh-CN" b="1">
                <a:latin typeface="宋体" panose="02010600030101010101" pitchFamily="2" charset="-122"/>
                <a:sym typeface="+mn-lt"/>
              </a:rPr>
              <a:t>:</a:t>
            </a:r>
          </a:p>
          <a:p>
            <a:endParaRPr lang="en-US" altLang="zh-CN">
              <a:latin typeface="宋体" panose="02010600030101010101" pitchFamily="2" charset="-122"/>
              <a:sym typeface="+mn-lt"/>
            </a:endParaRPr>
          </a:p>
          <a:p>
            <a:r>
              <a:rPr lang="en-US" altLang="zh-CN" sz="1600">
                <a:sym typeface="+mn-lt"/>
              </a:rPr>
              <a:t>1.</a:t>
            </a:r>
            <a:r>
              <a:rPr lang="zh-CN" altLang="en-US">
                <a:sym typeface="+mn-lt"/>
              </a:rPr>
              <a:t>测定有机物、无机物、高分子聚合物，天然药物，小分子量蛋白质等物质的基本化学结构、空间结构及构型分析；</a:t>
            </a:r>
          </a:p>
          <a:p>
            <a:r>
              <a:rPr lang="en-US" altLang="zh-CN">
                <a:sym typeface="+mn-lt"/>
              </a:rPr>
              <a:t>2.</a:t>
            </a:r>
            <a:r>
              <a:rPr lang="zh-CN" altLang="en-US">
                <a:sym typeface="+mn-lt"/>
              </a:rPr>
              <a:t>混合物的成分分析和鉴定；化学反应动力学的研究；材料微观结构和功能间的关系研究。 </a:t>
            </a:r>
            <a:endParaRPr lang="en-US" altLang="zh-CN">
              <a:sym typeface="+mn-lt"/>
            </a:endParaRPr>
          </a:p>
        </p:txBody>
      </p:sp>
      <p:sp>
        <p:nvSpPr>
          <p:cNvPr id="20490" name="文本框 61"/>
          <p:cNvSpPr txBox="1">
            <a:spLocks noChangeArrowheads="1"/>
          </p:cNvSpPr>
          <p:nvPr/>
        </p:nvSpPr>
        <p:spPr bwMode="auto">
          <a:xfrm>
            <a:off x="5535613" y="3784600"/>
            <a:ext cx="6027737" cy="2289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技术指标：</a:t>
            </a:r>
          </a:p>
          <a:p>
            <a:endParaRPr lang="zh-CN" altLang="en-US" b="1">
              <a:sym typeface="+mn-lt"/>
            </a:endParaRPr>
          </a:p>
          <a:p>
            <a:r>
              <a:rPr lang="en-US" altLang="zh-CN">
                <a:sym typeface="+mn-lt"/>
              </a:rPr>
              <a:t>1. </a:t>
            </a:r>
            <a:r>
              <a:rPr lang="zh-CN" altLang="en-US">
                <a:sym typeface="+mn-lt"/>
              </a:rPr>
              <a:t>工作频率</a:t>
            </a:r>
            <a:r>
              <a:rPr lang="en-US" altLang="zh-CN">
                <a:sym typeface="+mn-lt"/>
              </a:rPr>
              <a:t>400MHz</a:t>
            </a:r>
            <a:r>
              <a:rPr lang="zh-CN" altLang="en-US">
                <a:sym typeface="+mn-lt"/>
              </a:rPr>
              <a:t>（</a:t>
            </a:r>
            <a:r>
              <a:rPr lang="en-US" altLang="zh-CN">
                <a:sym typeface="+mn-lt"/>
              </a:rPr>
              <a:t>1H</a:t>
            </a:r>
            <a:r>
              <a:rPr lang="zh-CN" altLang="en-US">
                <a:sym typeface="+mn-lt"/>
              </a:rPr>
              <a:t>）； </a:t>
            </a:r>
          </a:p>
          <a:p>
            <a:r>
              <a:rPr lang="en-US" altLang="zh-CN">
                <a:sym typeface="+mn-lt"/>
              </a:rPr>
              <a:t>2. </a:t>
            </a:r>
            <a:r>
              <a:rPr lang="zh-CN" altLang="en-US">
                <a:sym typeface="+mn-lt"/>
              </a:rPr>
              <a:t>液体自动调谐宽带探头，检测核范围：</a:t>
            </a:r>
            <a:r>
              <a:rPr lang="en-US" altLang="zh-CN">
                <a:sym typeface="+mn-lt"/>
              </a:rPr>
              <a:t>1H</a:t>
            </a:r>
            <a:r>
              <a:rPr lang="zh-CN" altLang="en-US">
                <a:sym typeface="+mn-lt"/>
              </a:rPr>
              <a:t>；</a:t>
            </a:r>
            <a:r>
              <a:rPr lang="en-US" altLang="zh-CN">
                <a:sym typeface="+mn-lt"/>
              </a:rPr>
              <a:t>19F</a:t>
            </a:r>
            <a:r>
              <a:rPr lang="zh-CN" altLang="en-US">
                <a:sym typeface="+mn-lt"/>
              </a:rPr>
              <a:t>；杂核（</a:t>
            </a:r>
            <a:r>
              <a:rPr lang="en-US" altLang="zh-CN">
                <a:sym typeface="+mn-lt"/>
              </a:rPr>
              <a:t>31P–109Ag</a:t>
            </a:r>
            <a:r>
              <a:rPr lang="zh-CN" altLang="en-US">
                <a:sym typeface="+mn-lt"/>
              </a:rPr>
              <a:t>）；</a:t>
            </a:r>
          </a:p>
          <a:p>
            <a:r>
              <a:rPr lang="en-US" altLang="zh-CN">
                <a:sym typeface="+mn-lt"/>
              </a:rPr>
              <a:t>3. 3.2</a:t>
            </a:r>
            <a:r>
              <a:rPr lang="zh-CN" altLang="en-US">
                <a:sym typeface="+mn-lt"/>
              </a:rPr>
              <a:t>毫米固体双共振探头，检测核范围 </a:t>
            </a:r>
            <a:r>
              <a:rPr lang="en-US" altLang="zh-CN">
                <a:sym typeface="+mn-lt"/>
              </a:rPr>
              <a:t>31P-15N</a:t>
            </a:r>
            <a:r>
              <a:rPr lang="zh-CN" altLang="en-US">
                <a:sym typeface="+mn-lt"/>
              </a:rPr>
              <a:t>，</a:t>
            </a:r>
            <a:r>
              <a:rPr lang="en-US" altLang="zh-CN">
                <a:sym typeface="+mn-lt"/>
              </a:rPr>
              <a:t>1H</a:t>
            </a:r>
            <a:r>
              <a:rPr lang="zh-CN" altLang="en-US">
                <a:sym typeface="+mn-lt"/>
              </a:rPr>
              <a:t>；</a:t>
            </a:r>
          </a:p>
          <a:p>
            <a:r>
              <a:rPr lang="en-US" altLang="zh-CN">
                <a:sym typeface="+mn-lt"/>
              </a:rPr>
              <a:t>4. 4.0</a:t>
            </a:r>
            <a:r>
              <a:rPr lang="zh-CN" altLang="en-US">
                <a:sym typeface="+mn-lt"/>
              </a:rPr>
              <a:t>毫米高分辨魔角旋转双共振半固体探头</a:t>
            </a:r>
            <a:r>
              <a:rPr lang="en-US" altLang="zh-CN">
                <a:sym typeface="+mn-lt"/>
              </a:rPr>
              <a:t>,</a:t>
            </a:r>
            <a:r>
              <a:rPr lang="zh-CN" altLang="en-US">
                <a:sym typeface="+mn-lt"/>
              </a:rPr>
              <a:t>频率范围 </a:t>
            </a:r>
            <a:r>
              <a:rPr lang="en-US" altLang="zh-CN">
                <a:sym typeface="+mn-lt"/>
              </a:rPr>
              <a:t>13C</a:t>
            </a:r>
            <a:r>
              <a:rPr lang="zh-CN" altLang="en-US">
                <a:sym typeface="+mn-lt"/>
              </a:rPr>
              <a:t>，</a:t>
            </a:r>
            <a:r>
              <a:rPr lang="en-US" altLang="zh-CN">
                <a:sym typeface="+mn-lt"/>
              </a:rPr>
              <a:t>1H</a:t>
            </a:r>
            <a:r>
              <a:rPr lang="zh-CN" altLang="en-US"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20484" grpId="0"/>
      <p:bldP spid="368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785600" y="6043613"/>
            <a:ext cx="423863" cy="530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484" name="文本框 73"/>
          <p:cNvSpPr txBox="1">
            <a:spLocks noChangeArrowheads="1"/>
          </p:cNvSpPr>
          <p:nvPr/>
        </p:nvSpPr>
        <p:spPr bwMode="auto">
          <a:xfrm>
            <a:off x="2243138" y="339725"/>
            <a:ext cx="6221412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六</a:t>
            </a:r>
            <a:r>
              <a:rPr lang="en-US" altLang="zh-CN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1">
                <a:solidFill>
                  <a:srgbClr val="800000"/>
                </a:solidFill>
                <a:ea typeface="微软雅黑" panose="020B0503020204020204" pitchFamily="34" charset="-122"/>
                <a:sym typeface="+mn-lt"/>
              </a:rPr>
              <a:t>扫描电子显微镜 </a:t>
            </a:r>
            <a:endParaRPr lang="en-US" altLang="zh-CN" sz="2400" b="1">
              <a:solidFill>
                <a:srgbClr val="800000"/>
              </a:solidFill>
              <a:ea typeface="微软雅黑" panose="020B0503020204020204" pitchFamily="34" charset="-122"/>
              <a:sym typeface="+mn-lt"/>
            </a:endParaRPr>
          </a:p>
          <a:p>
            <a:r>
              <a:rPr lang="en-US" altLang="zh-CN" b="1">
                <a:sym typeface="+mn-lt"/>
              </a:rPr>
              <a:t>        scanning electron microscope</a:t>
            </a:r>
            <a:endParaRPr lang="zh-CN" altLang="en-US" b="1"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2074863" y="1087438"/>
            <a:ext cx="6465887" cy="127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08" name="组合 72"/>
          <p:cNvGrpSpPr/>
          <p:nvPr/>
        </p:nvGrpSpPr>
        <p:grpSpPr bwMode="auto">
          <a:xfrm>
            <a:off x="-1588" y="361950"/>
            <a:ext cx="2128838" cy="755650"/>
            <a:chOff x="-2276" y="284389"/>
            <a:chExt cx="1694551" cy="529772"/>
          </a:xfrm>
        </p:grpSpPr>
        <p:sp>
          <p:nvSpPr>
            <p:cNvPr id="78" name="矩形 77"/>
            <p:cNvSpPr/>
            <p:nvPr/>
          </p:nvSpPr>
          <p:spPr>
            <a:xfrm>
              <a:off x="-2276" y="284389"/>
              <a:ext cx="1511323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>
                  <a:solidFill>
                    <a:schemeClr val="bg1"/>
                  </a:solidFill>
                  <a:sym typeface="+mn-lt"/>
                </a:rPr>
                <a:t>仪器介绍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578547" y="284389"/>
              <a:ext cx="113728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509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3275" y="222250"/>
            <a:ext cx="1089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2930525" y="14478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15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" y="1287780"/>
            <a:ext cx="3756660" cy="45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文本框 62"/>
          <p:cNvSpPr txBox="1">
            <a:spLocks noChangeArrowheads="1"/>
          </p:cNvSpPr>
          <p:nvPr/>
        </p:nvSpPr>
        <p:spPr bwMode="auto">
          <a:xfrm>
            <a:off x="5270500" y="1452563"/>
            <a:ext cx="5937250" cy="2014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+mn-lt"/>
              </a:rPr>
              <a:t>主要功能用途</a:t>
            </a:r>
            <a:r>
              <a:rPr lang="en-US" altLang="zh-CN" b="1">
                <a:latin typeface="宋体" panose="02010600030101010101" pitchFamily="2" charset="-122"/>
                <a:sym typeface="+mn-lt"/>
              </a:rPr>
              <a:t>:</a:t>
            </a:r>
          </a:p>
          <a:p>
            <a:endParaRPr lang="en-US" altLang="zh-CN">
              <a:latin typeface="宋体" panose="02010600030101010101" pitchFamily="2" charset="-122"/>
              <a:sym typeface="+mn-lt"/>
            </a:endParaRPr>
          </a:p>
          <a:p>
            <a:r>
              <a:rPr lang="zh-CN" altLang="en-US">
                <a:sym typeface="+mn-lt"/>
              </a:rPr>
              <a:t>固体样品的微观形貌、结构，广泛应用于纳米技术、材料、物理、化学等领域；粉末、微粒样品形态的测定，金属、陶瓷、半导体、高聚物等材料的显微形貌分析；复合材料界面特性的研究；材料中元素定性分析、定量分析、线分析、面分析。 </a:t>
            </a:r>
            <a:endParaRPr lang="en-US" altLang="zh-CN">
              <a:sym typeface="+mn-lt"/>
            </a:endParaRPr>
          </a:p>
        </p:txBody>
      </p:sp>
      <p:sp>
        <p:nvSpPr>
          <p:cNvPr id="36869" name="文本框 73"/>
          <p:cNvSpPr txBox="1">
            <a:spLocks noChangeArrowheads="1"/>
          </p:cNvSpPr>
          <p:nvPr/>
        </p:nvSpPr>
        <p:spPr bwMode="auto">
          <a:xfrm>
            <a:off x="414338" y="5981700"/>
            <a:ext cx="46323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仪器型号：</a:t>
            </a:r>
            <a:r>
              <a:rPr lang="zh-CN" altLang="en-US">
                <a:sym typeface="+mn-lt"/>
              </a:rPr>
              <a:t> </a:t>
            </a:r>
            <a:r>
              <a:rPr lang="en-US" altLang="zh-CN" b="1">
                <a:sym typeface="+mn-lt"/>
              </a:rPr>
              <a:t>JSM-7200F</a:t>
            </a:r>
            <a:endParaRPr lang="en-US" altLang="zh-CN">
              <a:sym typeface="+mn-lt"/>
            </a:endParaRPr>
          </a:p>
          <a:p>
            <a:r>
              <a:rPr lang="zh-CN" altLang="en-US" b="1">
                <a:sym typeface="+mn-lt"/>
              </a:rPr>
              <a:t>生产厂家：</a:t>
            </a:r>
            <a:r>
              <a:rPr lang="en-US" altLang="zh-CN" b="1">
                <a:sym typeface="+mn-lt"/>
              </a:rPr>
              <a:t>JEOL</a:t>
            </a:r>
            <a:r>
              <a:rPr lang="en-US" altLang="zh-CN">
                <a:sym typeface="+mn-lt"/>
              </a:rPr>
              <a:t> 日本电子株式会社 (</a:t>
            </a:r>
            <a:r>
              <a:rPr lang="zh-CN" altLang="en-US">
                <a:sym typeface="+mn-lt"/>
              </a:rPr>
              <a:t>日本</a:t>
            </a:r>
            <a:r>
              <a:rPr lang="en-US" altLang="zh-CN">
                <a:sym typeface="+mn-lt"/>
              </a:rPr>
              <a:t>)</a:t>
            </a:r>
            <a:endParaRPr lang="zh-CN" altLang="en-US">
              <a:sym typeface="+mn-lt"/>
            </a:endParaRPr>
          </a:p>
        </p:txBody>
      </p:sp>
      <p:sp>
        <p:nvSpPr>
          <p:cNvPr id="21514" name="文本框 61"/>
          <p:cNvSpPr txBox="1">
            <a:spLocks noChangeArrowheads="1"/>
          </p:cNvSpPr>
          <p:nvPr/>
        </p:nvSpPr>
        <p:spPr bwMode="auto">
          <a:xfrm>
            <a:off x="5372100" y="3519488"/>
            <a:ext cx="6340475" cy="2289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ym typeface="+mn-lt"/>
              </a:rPr>
              <a:t>技术指标：</a:t>
            </a:r>
          </a:p>
          <a:p>
            <a:endParaRPr lang="zh-CN" altLang="en-US" b="1">
              <a:sym typeface="+mn-lt"/>
            </a:endParaRPr>
          </a:p>
          <a:p>
            <a:r>
              <a:rPr lang="en-US" altLang="zh-CN">
                <a:sym typeface="+mn-lt"/>
              </a:rPr>
              <a:t>1. </a:t>
            </a:r>
            <a:r>
              <a:rPr lang="zh-CN" altLang="en-US">
                <a:sym typeface="+mn-lt"/>
              </a:rPr>
              <a:t>分辨率：</a:t>
            </a:r>
            <a:r>
              <a:rPr lang="en-US" altLang="zh-CN">
                <a:sym typeface="+mn-lt"/>
              </a:rPr>
              <a:t>1.0 nm (20 kV)/1.6 nm (1 kV)</a:t>
            </a:r>
          </a:p>
          <a:p>
            <a:r>
              <a:rPr lang="en-US" altLang="zh-CN">
                <a:sym typeface="+mn-lt"/>
              </a:rPr>
              <a:t>2. </a:t>
            </a:r>
            <a:r>
              <a:rPr lang="zh-CN" altLang="en-US">
                <a:sym typeface="+mn-lt"/>
              </a:rPr>
              <a:t>加速电压：</a:t>
            </a:r>
            <a:r>
              <a:rPr lang="en-US" altLang="zh-CN">
                <a:sym typeface="+mn-lt"/>
              </a:rPr>
              <a:t>0.01 kV-30 kV</a:t>
            </a:r>
          </a:p>
          <a:p>
            <a:r>
              <a:rPr lang="en-US" altLang="zh-CN">
                <a:sym typeface="+mn-lt"/>
              </a:rPr>
              <a:t>3. </a:t>
            </a:r>
            <a:r>
              <a:rPr lang="zh-CN" altLang="en-US">
                <a:sym typeface="+mn-lt"/>
              </a:rPr>
              <a:t>放大倍数：</a:t>
            </a:r>
            <a:r>
              <a:rPr lang="en-US" altLang="zh-CN">
                <a:sym typeface="+mn-lt"/>
              </a:rPr>
              <a:t>10-100</a:t>
            </a:r>
            <a:r>
              <a:rPr lang="zh-CN" altLang="en-US">
                <a:sym typeface="+mn-lt"/>
              </a:rPr>
              <a:t>万倍</a:t>
            </a:r>
          </a:p>
          <a:p>
            <a:r>
              <a:rPr lang="en-US" altLang="zh-CN">
                <a:sym typeface="+mn-lt"/>
              </a:rPr>
              <a:t>4. </a:t>
            </a:r>
            <a:r>
              <a:rPr lang="zh-CN" altLang="en-US">
                <a:sym typeface="+mn-lt"/>
              </a:rPr>
              <a:t>大束流高分辨：</a:t>
            </a:r>
            <a:r>
              <a:rPr lang="en-US" altLang="zh-CN">
                <a:sym typeface="+mn-lt"/>
              </a:rPr>
              <a:t>5 nA</a:t>
            </a:r>
            <a:r>
              <a:rPr lang="zh-CN" altLang="en-US">
                <a:sym typeface="+mn-lt"/>
              </a:rPr>
              <a:t>，</a:t>
            </a:r>
            <a:r>
              <a:rPr lang="en-US" altLang="zh-CN">
                <a:sym typeface="+mn-lt"/>
              </a:rPr>
              <a:t>WD10 mm,15 kV</a:t>
            </a:r>
            <a:r>
              <a:rPr lang="zh-CN" altLang="en-US">
                <a:sym typeface="+mn-lt"/>
              </a:rPr>
              <a:t>时分辨率</a:t>
            </a:r>
            <a:r>
              <a:rPr lang="en-US" altLang="zh-CN">
                <a:sym typeface="+mn-lt"/>
              </a:rPr>
              <a:t>3.0 nm</a:t>
            </a:r>
          </a:p>
          <a:p>
            <a:r>
              <a:rPr lang="en-US" altLang="zh-CN">
                <a:sym typeface="+mn-lt"/>
              </a:rPr>
              <a:t>5. </a:t>
            </a:r>
            <a:r>
              <a:rPr lang="zh-CN" altLang="en-US">
                <a:sym typeface="+mn-lt"/>
              </a:rPr>
              <a:t>束流强度：</a:t>
            </a:r>
            <a:r>
              <a:rPr lang="en-US" altLang="zh-CN">
                <a:sym typeface="+mn-lt"/>
              </a:rPr>
              <a:t>1 pA</a:t>
            </a:r>
            <a:r>
              <a:rPr lang="zh-CN" altLang="en-US">
                <a:sym typeface="+mn-lt"/>
              </a:rPr>
              <a:t>到</a:t>
            </a:r>
            <a:r>
              <a:rPr lang="en-US" altLang="zh-CN">
                <a:sym typeface="+mn-lt"/>
              </a:rPr>
              <a:t>300 nA (15 kV)</a:t>
            </a:r>
            <a:endParaRPr lang="zh-CN" altLang="en-US">
              <a:sym typeface="+mn-lt"/>
            </a:endParaRPr>
          </a:p>
          <a:p>
            <a:r>
              <a:rPr lang="en-US" altLang="zh-CN">
                <a:sym typeface="+mn-lt"/>
              </a:rPr>
              <a:t>6.</a:t>
            </a:r>
            <a:r>
              <a:rPr lang="zh-CN" altLang="en-US">
                <a:sym typeface="+mn-lt"/>
              </a:rPr>
              <a:t>主要配件：可插拔式背散射电子探头</a:t>
            </a:r>
            <a:r>
              <a:rPr lang="en-US" altLang="zh-CN">
                <a:sym typeface="+mn-lt"/>
              </a:rPr>
              <a:t>(RBED)</a:t>
            </a:r>
            <a:r>
              <a:rPr lang="zh-CN" altLang="en-US">
                <a:sym typeface="+mn-lt"/>
              </a:rPr>
              <a:t>和能谱仪</a:t>
            </a:r>
            <a:r>
              <a:rPr lang="en-US" altLang="zh-CN">
                <a:sym typeface="+mn-lt"/>
              </a:rPr>
              <a:t>(EDS) </a:t>
            </a:r>
            <a:endParaRPr lang="zh-CN" altLang="en-US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20484" grpId="0"/>
      <p:bldP spid="368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mg0szad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0ewvzhu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</Words>
  <Application>WPS 演示</Application>
  <PresentationFormat>自定义</PresentationFormat>
  <Paragraphs>221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。 。</dc:creator>
  <cp:lastModifiedBy>梁玉蓉</cp:lastModifiedBy>
  <cp:revision>113</cp:revision>
  <dcterms:created xsi:type="dcterms:W3CDTF">2018-04-18T13:04:00Z</dcterms:created>
  <dcterms:modified xsi:type="dcterms:W3CDTF">2021-10-27T00:44:15Z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